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1" r:id="rId2"/>
  </p:sldMasterIdLst>
  <p:notesMasterIdLst>
    <p:notesMasterId r:id="rId46"/>
  </p:notesMasterIdLst>
  <p:handoutMasterIdLst>
    <p:handoutMasterId r:id="rId47"/>
  </p:handoutMasterIdLst>
  <p:sldIdLst>
    <p:sldId id="259" r:id="rId3"/>
    <p:sldId id="291" r:id="rId4"/>
    <p:sldId id="292" r:id="rId5"/>
    <p:sldId id="294" r:id="rId6"/>
    <p:sldId id="342" r:id="rId7"/>
    <p:sldId id="343" r:id="rId8"/>
    <p:sldId id="277" r:id="rId9"/>
    <p:sldId id="318" r:id="rId10"/>
    <p:sldId id="319" r:id="rId11"/>
    <p:sldId id="296" r:id="rId12"/>
    <p:sldId id="297" r:id="rId13"/>
    <p:sldId id="267" r:id="rId14"/>
    <p:sldId id="298" r:id="rId15"/>
    <p:sldId id="300" r:id="rId16"/>
    <p:sldId id="301" r:id="rId17"/>
    <p:sldId id="309" r:id="rId18"/>
    <p:sldId id="320" r:id="rId19"/>
    <p:sldId id="284" r:id="rId20"/>
    <p:sldId id="303" r:id="rId21"/>
    <p:sldId id="304" r:id="rId22"/>
    <p:sldId id="305" r:id="rId23"/>
    <p:sldId id="344" r:id="rId24"/>
    <p:sldId id="325" r:id="rId25"/>
    <p:sldId id="327" r:id="rId26"/>
    <p:sldId id="328" r:id="rId27"/>
    <p:sldId id="329" r:id="rId28"/>
    <p:sldId id="278" r:id="rId29"/>
    <p:sldId id="310" r:id="rId30"/>
    <p:sldId id="261" r:id="rId31"/>
    <p:sldId id="311" r:id="rId32"/>
    <p:sldId id="312" r:id="rId33"/>
    <p:sldId id="313" r:id="rId34"/>
    <p:sldId id="314" r:id="rId35"/>
    <p:sldId id="315" r:id="rId36"/>
    <p:sldId id="280" r:id="rId37"/>
    <p:sldId id="262" r:id="rId38"/>
    <p:sldId id="263" r:id="rId39"/>
    <p:sldId id="264" r:id="rId40"/>
    <p:sldId id="317" r:id="rId41"/>
    <p:sldId id="345" r:id="rId42"/>
    <p:sldId id="346" r:id="rId43"/>
    <p:sldId id="347" r:id="rId44"/>
    <p:sldId id="348" r:id="rId4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55"/>
    <a:srgbClr val="223B64"/>
    <a:srgbClr val="05315C"/>
    <a:srgbClr val="8E0000"/>
    <a:srgbClr val="0189E1"/>
    <a:srgbClr val="00530B"/>
    <a:srgbClr val="FFFFFF"/>
    <a:srgbClr val="037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32" autoAdjust="0"/>
    <p:restoredTop sz="94660"/>
  </p:normalViewPr>
  <p:slideViewPr>
    <p:cSldViewPr snapToGrid="0">
      <p:cViewPr varScale="1">
        <p:scale>
          <a:sx n="83" d="100"/>
          <a:sy n="83" d="100"/>
        </p:scale>
        <p:origin x="254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9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843B43-3EF3-436D-B621-A5A33C343B2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D8CE30-8BFD-492F-B167-E60A772D991A}">
      <dgm:prSet phldrT="[Текст]" custT="1"/>
      <dgm:spPr/>
      <dgm:t>
        <a:bodyPr/>
        <a:lstStyle/>
        <a:p>
          <a:r>
            <a:rPr lang="ru-RU" sz="1400" b="1" dirty="0">
              <a:latin typeface="Times New Roman" pitchFamily="18" charset="0"/>
              <a:cs typeface="Times New Roman" pitchFamily="18" charset="0"/>
            </a:rPr>
            <a:t>участие всех  сторон социального партнерства</a:t>
          </a:r>
        </a:p>
      </dgm:t>
    </dgm:pt>
    <dgm:pt modelId="{81944BDD-89A5-4FA9-A8EB-B1FA3D684A21}" type="parTrans" cxnId="{55339846-9D7C-4305-BE34-EEE8CE9A6458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DF93E180-9B1C-48D8-8E82-47706A3E812B}" type="sibTrans" cxnId="{55339846-9D7C-4305-BE34-EEE8CE9A6458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03FB1211-8637-42C7-A985-1A6BCD61E0DE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Квалификационные требования, профессиональные стандарты, реестр проф. стандартов</a:t>
          </a:r>
        </a:p>
      </dgm:t>
    </dgm:pt>
    <dgm:pt modelId="{47A2C564-6CAD-4F7B-8A29-9EBB078BD6F3}" type="parTrans" cxnId="{2DF4D43F-D660-4EAB-9B38-7D9F8FFFB26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71222B9C-4691-43E8-8C4D-29D32B2EEE1E}" type="sibTrans" cxnId="{2DF4D43F-D660-4EAB-9B38-7D9F8FFFB26D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B44D9C75-ABDE-4405-803D-198D90FA2CB5}">
      <dgm:prSet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Система профессионального образования, образовательные стандарты и программы</a:t>
          </a:r>
        </a:p>
      </dgm:t>
    </dgm:pt>
    <dgm:pt modelId="{63E4281B-7B22-4D2F-A053-8CC9B1EF3C3F}" type="parTrans" cxnId="{00450DC0-ECC8-4DA4-B457-49D6C335AB0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46B65ECF-AE72-4DF8-A14F-6A2B4234D86F}" type="sibTrans" cxnId="{00450DC0-ECC8-4DA4-B457-49D6C335AB0D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A630D123-F7AA-4975-9093-E75AF9858B1A}">
      <dgm:prSet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Система оценки квалификаций на соответствие проф. стандартам</a:t>
          </a:r>
        </a:p>
      </dgm:t>
    </dgm:pt>
    <dgm:pt modelId="{D8D640CE-8535-454A-93D0-599E1CF56163}" type="parTrans" cxnId="{29EFAEC5-E76B-4260-8205-20DF8B43C71A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CF64174-05ED-4354-BFCD-B99B8B2F24FE}" type="sibTrans" cxnId="{29EFAEC5-E76B-4260-8205-20DF8B43C71A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3FB58AC4-5D68-454D-AB7B-3AAF74C40516}">
      <dgm:prSet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Независимая оценка результатов образования, профессионально-общественная аккредитация образовательных программ </a:t>
          </a:r>
        </a:p>
      </dgm:t>
    </dgm:pt>
    <dgm:pt modelId="{60CF26C3-D621-4710-93A5-0C0274016D20}" type="parTrans" cxnId="{2C6182C5-10E0-479A-9148-E59C35014B73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6626931-AC45-4454-90FF-EBB2C4DA223B}" type="sibTrans" cxnId="{2C6182C5-10E0-479A-9148-E59C35014B73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862C98C3-B6C3-4DDD-9274-A72855E8AFAC}">
      <dgm:prSet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Прогнозирование потребности на рынке труда, Справочник профессий</a:t>
          </a:r>
        </a:p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8A9F7CE-60E5-47DC-9236-40B3314ED6F1}" type="parTrans" cxnId="{F80B0E37-A024-4E67-AF2C-B051C9AD02A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161723C6-03F5-4BA6-9302-B3E9E62F2885}" type="sibTrans" cxnId="{F80B0E37-A024-4E67-AF2C-B051C9AD02AD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B0FA3D98-2068-418A-BBD2-591E92A8B1C3}">
      <dgm:prSet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Профориентация, создание стимулов для выбора и трудоустройства по профессии </a:t>
          </a:r>
        </a:p>
      </dgm:t>
    </dgm:pt>
    <dgm:pt modelId="{05B27708-C8DE-4402-9F82-ACE9E92B0520}" type="sibTrans" cxnId="{991F5DE3-856E-4A09-B131-E13FAA5F29D8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2C3BF9B4-C4B3-45EA-8211-95F338B556EE}" type="parTrans" cxnId="{991F5DE3-856E-4A09-B131-E13FAA5F29D8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D154536E-9C91-42A1-A8A4-CCE90AF16D80}" type="pres">
      <dgm:prSet presAssocID="{ED843B43-3EF3-436D-B621-A5A33C343B2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E709C06-A4EC-4507-ABC1-AB9A6C2AC4B2}" type="pres">
      <dgm:prSet presAssocID="{81D8CE30-8BFD-492F-B167-E60A772D991A}" presName="centerShape" presStyleLbl="node0" presStyleIdx="0" presStyleCnt="1" custScaleX="138414" custScaleY="125099"/>
      <dgm:spPr/>
    </dgm:pt>
    <dgm:pt modelId="{68B47BC9-EF87-44F3-A7AA-8CEA3F0C0C3C}" type="pres">
      <dgm:prSet presAssocID="{47A2C564-6CAD-4F7B-8A29-9EBB078BD6F3}" presName="parTrans" presStyleLbl="sibTrans2D1" presStyleIdx="0" presStyleCnt="6" custLinFactNeighborX="4351" custLinFactNeighborY="-4046"/>
      <dgm:spPr/>
    </dgm:pt>
    <dgm:pt modelId="{355EC9AE-F02A-4AC5-9703-52209B428090}" type="pres">
      <dgm:prSet presAssocID="{47A2C564-6CAD-4F7B-8A29-9EBB078BD6F3}" presName="connectorText" presStyleLbl="sibTrans2D1" presStyleIdx="0" presStyleCnt="6"/>
      <dgm:spPr/>
    </dgm:pt>
    <dgm:pt modelId="{DC88329B-401C-44FD-93AB-845E2E4A2C6B}" type="pres">
      <dgm:prSet presAssocID="{03FB1211-8637-42C7-A985-1A6BCD61E0DE}" presName="node" presStyleLbl="node1" presStyleIdx="0" presStyleCnt="6" custScaleX="191592" custRadScaleRad="133281" custRadScaleInc="-229936">
        <dgm:presLayoutVars>
          <dgm:bulletEnabled val="1"/>
        </dgm:presLayoutVars>
      </dgm:prSet>
      <dgm:spPr/>
    </dgm:pt>
    <dgm:pt modelId="{88C0FD06-7E71-4E3E-9940-0936749053AE}" type="pres">
      <dgm:prSet presAssocID="{63E4281B-7B22-4D2F-A053-8CC9B1EF3C3F}" presName="parTrans" presStyleLbl="sibTrans2D1" presStyleIdx="1" presStyleCnt="6"/>
      <dgm:spPr/>
    </dgm:pt>
    <dgm:pt modelId="{BE19D4BC-0DD8-44BF-80CC-9A91F63ACF5F}" type="pres">
      <dgm:prSet presAssocID="{63E4281B-7B22-4D2F-A053-8CC9B1EF3C3F}" presName="connectorText" presStyleLbl="sibTrans2D1" presStyleIdx="1" presStyleCnt="6"/>
      <dgm:spPr/>
    </dgm:pt>
    <dgm:pt modelId="{863240BC-EB53-4E8D-B402-1A890798ABA6}" type="pres">
      <dgm:prSet presAssocID="{B44D9C75-ABDE-4405-803D-198D90FA2CB5}" presName="node" presStyleLbl="node1" presStyleIdx="1" presStyleCnt="6" custScaleX="204111" custRadScaleRad="130985" custRadScaleInc="22464">
        <dgm:presLayoutVars>
          <dgm:bulletEnabled val="1"/>
        </dgm:presLayoutVars>
      </dgm:prSet>
      <dgm:spPr/>
    </dgm:pt>
    <dgm:pt modelId="{433ADC5A-4B95-4A28-81B4-FA639585482F}" type="pres">
      <dgm:prSet presAssocID="{D8D640CE-8535-454A-93D0-599E1CF56163}" presName="parTrans" presStyleLbl="sibTrans2D1" presStyleIdx="2" presStyleCnt="6"/>
      <dgm:spPr/>
    </dgm:pt>
    <dgm:pt modelId="{5D017075-C643-4BD9-9649-02F3853A226F}" type="pres">
      <dgm:prSet presAssocID="{D8D640CE-8535-454A-93D0-599E1CF56163}" presName="connectorText" presStyleLbl="sibTrans2D1" presStyleIdx="2" presStyleCnt="6"/>
      <dgm:spPr/>
    </dgm:pt>
    <dgm:pt modelId="{CEA80B19-DF50-4A1F-8340-D5256724CA5A}" type="pres">
      <dgm:prSet presAssocID="{A630D123-F7AA-4975-9093-E75AF9858B1A}" presName="node" presStyleLbl="node1" presStyleIdx="2" presStyleCnt="6" custScaleX="184498" custRadScaleRad="134234" custRadScaleInc="-44206">
        <dgm:presLayoutVars>
          <dgm:bulletEnabled val="1"/>
        </dgm:presLayoutVars>
      </dgm:prSet>
      <dgm:spPr/>
    </dgm:pt>
    <dgm:pt modelId="{A562625F-62BB-4EE2-B7E5-CAB5702C8DE7}" type="pres">
      <dgm:prSet presAssocID="{60CF26C3-D621-4710-93A5-0C0274016D20}" presName="parTrans" presStyleLbl="sibTrans2D1" presStyleIdx="3" presStyleCnt="6" custLinFactNeighborX="4480" custLinFactNeighborY="-4046"/>
      <dgm:spPr/>
    </dgm:pt>
    <dgm:pt modelId="{8B6D934C-BDC9-46AD-A52D-2C522F1A1C69}" type="pres">
      <dgm:prSet presAssocID="{60CF26C3-D621-4710-93A5-0C0274016D20}" presName="connectorText" presStyleLbl="sibTrans2D1" presStyleIdx="3" presStyleCnt="6"/>
      <dgm:spPr/>
    </dgm:pt>
    <dgm:pt modelId="{82AAE4B3-BF5E-4442-BFB6-9FC8CA81F211}" type="pres">
      <dgm:prSet presAssocID="{3FB58AC4-5D68-454D-AB7B-3AAF74C40516}" presName="node" presStyleLbl="node1" presStyleIdx="3" presStyleCnt="6" custScaleX="206906" custScaleY="91087" custRadScaleRad="93383" custRadScaleInc="6874">
        <dgm:presLayoutVars>
          <dgm:bulletEnabled val="1"/>
        </dgm:presLayoutVars>
      </dgm:prSet>
      <dgm:spPr/>
    </dgm:pt>
    <dgm:pt modelId="{04AC8505-E8AF-4528-BD02-24B23B4EE157}" type="pres">
      <dgm:prSet presAssocID="{2C3BF9B4-C4B3-45EA-8211-95F338B556EE}" presName="parTrans" presStyleLbl="sibTrans2D1" presStyleIdx="4" presStyleCnt="6" custLinFactNeighborX="4480" custLinFactNeighborY="-4046"/>
      <dgm:spPr/>
    </dgm:pt>
    <dgm:pt modelId="{C548B6CB-ED3D-4259-A599-816B4163DF25}" type="pres">
      <dgm:prSet presAssocID="{2C3BF9B4-C4B3-45EA-8211-95F338B556EE}" presName="connectorText" presStyleLbl="sibTrans2D1" presStyleIdx="4" presStyleCnt="6"/>
      <dgm:spPr/>
    </dgm:pt>
    <dgm:pt modelId="{FA017842-BCC2-4CBF-8587-A3AFAAD55F6F}" type="pres">
      <dgm:prSet presAssocID="{B0FA3D98-2068-418A-BBD2-591E92A8B1C3}" presName="node" presStyleLbl="node1" presStyleIdx="4" presStyleCnt="6" custScaleX="173584" custRadScaleRad="135537" custRadScaleInc="34070">
        <dgm:presLayoutVars>
          <dgm:bulletEnabled val="1"/>
        </dgm:presLayoutVars>
      </dgm:prSet>
      <dgm:spPr/>
    </dgm:pt>
    <dgm:pt modelId="{6F691DBF-62F0-46D2-B115-596D11BA3D0A}" type="pres">
      <dgm:prSet presAssocID="{E8A9F7CE-60E5-47DC-9236-40B3314ED6F1}" presName="parTrans" presStyleLbl="sibTrans2D1" presStyleIdx="5" presStyleCnt="6" custLinFactNeighborX="5725" custLinFactNeighborY="-4046"/>
      <dgm:spPr/>
    </dgm:pt>
    <dgm:pt modelId="{CCDA938F-4264-4BB5-B22C-9D21AEACB2E4}" type="pres">
      <dgm:prSet presAssocID="{E8A9F7CE-60E5-47DC-9236-40B3314ED6F1}" presName="connectorText" presStyleLbl="sibTrans2D1" presStyleIdx="5" presStyleCnt="6"/>
      <dgm:spPr/>
    </dgm:pt>
    <dgm:pt modelId="{4A03CA01-D724-4477-92F8-2774A4BF8E99}" type="pres">
      <dgm:prSet presAssocID="{862C98C3-B6C3-4DDD-9274-A72855E8AFAC}" presName="node" presStyleLbl="node1" presStyleIdx="5" presStyleCnt="6" custScaleX="197574" custRadScaleRad="99156" custRadScaleInc="174066">
        <dgm:presLayoutVars>
          <dgm:bulletEnabled val="1"/>
        </dgm:presLayoutVars>
      </dgm:prSet>
      <dgm:spPr/>
    </dgm:pt>
  </dgm:ptLst>
  <dgm:cxnLst>
    <dgm:cxn modelId="{67B1468E-B936-4DE9-9557-BA53C29CA01C}" type="presOf" srcId="{B44D9C75-ABDE-4405-803D-198D90FA2CB5}" destId="{863240BC-EB53-4E8D-B402-1A890798ABA6}" srcOrd="0" destOrd="0" presId="urn:microsoft.com/office/officeart/2005/8/layout/radial5"/>
    <dgm:cxn modelId="{D2BC266E-03EA-4054-B041-18A68ED3A72E}" type="presOf" srcId="{2C3BF9B4-C4B3-45EA-8211-95F338B556EE}" destId="{04AC8505-E8AF-4528-BD02-24B23B4EE157}" srcOrd="0" destOrd="0" presId="urn:microsoft.com/office/officeart/2005/8/layout/radial5"/>
    <dgm:cxn modelId="{2443310C-B1F9-4009-8829-D313CF5224C3}" type="presOf" srcId="{47A2C564-6CAD-4F7B-8A29-9EBB078BD6F3}" destId="{355EC9AE-F02A-4AC5-9703-52209B428090}" srcOrd="1" destOrd="0" presId="urn:microsoft.com/office/officeart/2005/8/layout/radial5"/>
    <dgm:cxn modelId="{66423115-44C6-4C34-8E78-A2B8F0642646}" type="presOf" srcId="{D8D640CE-8535-454A-93D0-599E1CF56163}" destId="{5D017075-C643-4BD9-9649-02F3853A226F}" srcOrd="1" destOrd="0" presId="urn:microsoft.com/office/officeart/2005/8/layout/radial5"/>
    <dgm:cxn modelId="{C8FD4513-BCD7-4690-B64B-C1C25F58DDF7}" type="presOf" srcId="{B0FA3D98-2068-418A-BBD2-591E92A8B1C3}" destId="{FA017842-BCC2-4CBF-8587-A3AFAAD55F6F}" srcOrd="0" destOrd="0" presId="urn:microsoft.com/office/officeart/2005/8/layout/radial5"/>
    <dgm:cxn modelId="{AE0320B8-F552-4926-8D28-EE5E8F320597}" type="presOf" srcId="{81D8CE30-8BFD-492F-B167-E60A772D991A}" destId="{CE709C06-A4EC-4507-ABC1-AB9A6C2AC4B2}" srcOrd="0" destOrd="0" presId="urn:microsoft.com/office/officeart/2005/8/layout/radial5"/>
    <dgm:cxn modelId="{F80B0E37-A024-4E67-AF2C-B051C9AD02AD}" srcId="{81D8CE30-8BFD-492F-B167-E60A772D991A}" destId="{862C98C3-B6C3-4DDD-9274-A72855E8AFAC}" srcOrd="5" destOrd="0" parTransId="{E8A9F7CE-60E5-47DC-9236-40B3314ED6F1}" sibTransId="{161723C6-03F5-4BA6-9302-B3E9E62F2885}"/>
    <dgm:cxn modelId="{B08AE856-E0B3-46C5-90A5-8878544B9681}" type="presOf" srcId="{2C3BF9B4-C4B3-45EA-8211-95F338B556EE}" destId="{C548B6CB-ED3D-4259-A599-816B4163DF25}" srcOrd="1" destOrd="0" presId="urn:microsoft.com/office/officeart/2005/8/layout/radial5"/>
    <dgm:cxn modelId="{2DF4D43F-D660-4EAB-9B38-7D9F8FFFB26D}" srcId="{81D8CE30-8BFD-492F-B167-E60A772D991A}" destId="{03FB1211-8637-42C7-A985-1A6BCD61E0DE}" srcOrd="0" destOrd="0" parTransId="{47A2C564-6CAD-4F7B-8A29-9EBB078BD6F3}" sibTransId="{71222B9C-4691-43E8-8C4D-29D32B2EEE1E}"/>
    <dgm:cxn modelId="{0E2AB40A-3F5E-4B3D-8376-32E6C3A54E52}" type="presOf" srcId="{3FB58AC4-5D68-454D-AB7B-3AAF74C40516}" destId="{82AAE4B3-BF5E-4442-BFB6-9FC8CA81F211}" srcOrd="0" destOrd="0" presId="urn:microsoft.com/office/officeart/2005/8/layout/radial5"/>
    <dgm:cxn modelId="{A3EDAD22-709F-490D-86EA-F264BC0E9FCD}" type="presOf" srcId="{60CF26C3-D621-4710-93A5-0C0274016D20}" destId="{8B6D934C-BDC9-46AD-A52D-2C522F1A1C69}" srcOrd="1" destOrd="0" presId="urn:microsoft.com/office/officeart/2005/8/layout/radial5"/>
    <dgm:cxn modelId="{4459B9DC-FABB-4D77-B79B-58CBE7C31B2E}" type="presOf" srcId="{60CF26C3-D621-4710-93A5-0C0274016D20}" destId="{A562625F-62BB-4EE2-B7E5-CAB5702C8DE7}" srcOrd="0" destOrd="0" presId="urn:microsoft.com/office/officeart/2005/8/layout/radial5"/>
    <dgm:cxn modelId="{CEC24A9B-1F1B-4A9E-8431-967C5D4D2D0D}" type="presOf" srcId="{ED843B43-3EF3-436D-B621-A5A33C343B2B}" destId="{D154536E-9C91-42A1-A8A4-CCE90AF16D80}" srcOrd="0" destOrd="0" presId="urn:microsoft.com/office/officeart/2005/8/layout/radial5"/>
    <dgm:cxn modelId="{00450DC0-ECC8-4DA4-B457-49D6C335AB0D}" srcId="{81D8CE30-8BFD-492F-B167-E60A772D991A}" destId="{B44D9C75-ABDE-4405-803D-198D90FA2CB5}" srcOrd="1" destOrd="0" parTransId="{63E4281B-7B22-4D2F-A053-8CC9B1EF3C3F}" sibTransId="{46B65ECF-AE72-4DF8-A14F-6A2B4234D86F}"/>
    <dgm:cxn modelId="{31D15BB5-C618-4B1A-974C-3EE2070F26F5}" type="presOf" srcId="{63E4281B-7B22-4D2F-A053-8CC9B1EF3C3F}" destId="{88C0FD06-7E71-4E3E-9940-0936749053AE}" srcOrd="0" destOrd="0" presId="urn:microsoft.com/office/officeart/2005/8/layout/radial5"/>
    <dgm:cxn modelId="{52069C39-0604-4527-9CE7-D9B1EA1F9C48}" type="presOf" srcId="{63E4281B-7B22-4D2F-A053-8CC9B1EF3C3F}" destId="{BE19D4BC-0DD8-44BF-80CC-9A91F63ACF5F}" srcOrd="1" destOrd="0" presId="urn:microsoft.com/office/officeart/2005/8/layout/radial5"/>
    <dgm:cxn modelId="{EC7194ED-D603-4646-9D33-C6F14AB95320}" type="presOf" srcId="{47A2C564-6CAD-4F7B-8A29-9EBB078BD6F3}" destId="{68B47BC9-EF87-44F3-A7AA-8CEA3F0C0C3C}" srcOrd="0" destOrd="0" presId="urn:microsoft.com/office/officeart/2005/8/layout/radial5"/>
    <dgm:cxn modelId="{2C6182C5-10E0-479A-9148-E59C35014B73}" srcId="{81D8CE30-8BFD-492F-B167-E60A772D991A}" destId="{3FB58AC4-5D68-454D-AB7B-3AAF74C40516}" srcOrd="3" destOrd="0" parTransId="{60CF26C3-D621-4710-93A5-0C0274016D20}" sibTransId="{E6626931-AC45-4454-90FF-EBB2C4DA223B}"/>
    <dgm:cxn modelId="{C5936FE7-3E24-4F7A-A5C9-B357238537DB}" type="presOf" srcId="{A630D123-F7AA-4975-9093-E75AF9858B1A}" destId="{CEA80B19-DF50-4A1F-8340-D5256724CA5A}" srcOrd="0" destOrd="0" presId="urn:microsoft.com/office/officeart/2005/8/layout/radial5"/>
    <dgm:cxn modelId="{6620F68B-3E96-477A-8EE3-0B1D0CA8123F}" type="presOf" srcId="{E8A9F7CE-60E5-47DC-9236-40B3314ED6F1}" destId="{6F691DBF-62F0-46D2-B115-596D11BA3D0A}" srcOrd="0" destOrd="0" presId="urn:microsoft.com/office/officeart/2005/8/layout/radial5"/>
    <dgm:cxn modelId="{55339846-9D7C-4305-BE34-EEE8CE9A6458}" srcId="{ED843B43-3EF3-436D-B621-A5A33C343B2B}" destId="{81D8CE30-8BFD-492F-B167-E60A772D991A}" srcOrd="0" destOrd="0" parTransId="{81944BDD-89A5-4FA9-A8EB-B1FA3D684A21}" sibTransId="{DF93E180-9B1C-48D8-8E82-47706A3E812B}"/>
    <dgm:cxn modelId="{F969EEBE-57F0-4C25-964B-20E1DB840813}" type="presOf" srcId="{E8A9F7CE-60E5-47DC-9236-40B3314ED6F1}" destId="{CCDA938F-4264-4BB5-B22C-9D21AEACB2E4}" srcOrd="1" destOrd="0" presId="urn:microsoft.com/office/officeart/2005/8/layout/radial5"/>
    <dgm:cxn modelId="{2CF62352-781E-4EF3-9452-2D88BC944DD1}" type="presOf" srcId="{D8D640CE-8535-454A-93D0-599E1CF56163}" destId="{433ADC5A-4B95-4A28-81B4-FA639585482F}" srcOrd="0" destOrd="0" presId="urn:microsoft.com/office/officeart/2005/8/layout/radial5"/>
    <dgm:cxn modelId="{29EFAEC5-E76B-4260-8205-20DF8B43C71A}" srcId="{81D8CE30-8BFD-492F-B167-E60A772D991A}" destId="{A630D123-F7AA-4975-9093-E75AF9858B1A}" srcOrd="2" destOrd="0" parTransId="{D8D640CE-8535-454A-93D0-599E1CF56163}" sibTransId="{ECF64174-05ED-4354-BFCD-B99B8B2F24FE}"/>
    <dgm:cxn modelId="{991F5DE3-856E-4A09-B131-E13FAA5F29D8}" srcId="{81D8CE30-8BFD-492F-B167-E60A772D991A}" destId="{B0FA3D98-2068-418A-BBD2-591E92A8B1C3}" srcOrd="4" destOrd="0" parTransId="{2C3BF9B4-C4B3-45EA-8211-95F338B556EE}" sibTransId="{05B27708-C8DE-4402-9F82-ACE9E92B0520}"/>
    <dgm:cxn modelId="{1A859BDE-2159-4C06-A911-C6F6B19AE913}" type="presOf" srcId="{862C98C3-B6C3-4DDD-9274-A72855E8AFAC}" destId="{4A03CA01-D724-4477-92F8-2774A4BF8E99}" srcOrd="0" destOrd="0" presId="urn:microsoft.com/office/officeart/2005/8/layout/radial5"/>
    <dgm:cxn modelId="{7A2A4CAE-8487-4EEA-9096-569373D5E789}" type="presOf" srcId="{03FB1211-8637-42C7-A985-1A6BCD61E0DE}" destId="{DC88329B-401C-44FD-93AB-845E2E4A2C6B}" srcOrd="0" destOrd="0" presId="urn:microsoft.com/office/officeart/2005/8/layout/radial5"/>
    <dgm:cxn modelId="{C3F851EF-D1E1-4D21-A4DD-74BA05BE5E3D}" type="presParOf" srcId="{D154536E-9C91-42A1-A8A4-CCE90AF16D80}" destId="{CE709C06-A4EC-4507-ABC1-AB9A6C2AC4B2}" srcOrd="0" destOrd="0" presId="urn:microsoft.com/office/officeart/2005/8/layout/radial5"/>
    <dgm:cxn modelId="{740927D1-DD75-49FA-975B-638FB719B42B}" type="presParOf" srcId="{D154536E-9C91-42A1-A8A4-CCE90AF16D80}" destId="{68B47BC9-EF87-44F3-A7AA-8CEA3F0C0C3C}" srcOrd="1" destOrd="0" presId="urn:microsoft.com/office/officeart/2005/8/layout/radial5"/>
    <dgm:cxn modelId="{EF7D3776-1359-4F71-9296-7014178157FF}" type="presParOf" srcId="{68B47BC9-EF87-44F3-A7AA-8CEA3F0C0C3C}" destId="{355EC9AE-F02A-4AC5-9703-52209B428090}" srcOrd="0" destOrd="0" presId="urn:microsoft.com/office/officeart/2005/8/layout/radial5"/>
    <dgm:cxn modelId="{D457DF56-490E-43F3-B973-471FEBFAB617}" type="presParOf" srcId="{D154536E-9C91-42A1-A8A4-CCE90AF16D80}" destId="{DC88329B-401C-44FD-93AB-845E2E4A2C6B}" srcOrd="2" destOrd="0" presId="urn:microsoft.com/office/officeart/2005/8/layout/radial5"/>
    <dgm:cxn modelId="{079754AB-FB9E-4905-95B2-C3B6600AFCA2}" type="presParOf" srcId="{D154536E-9C91-42A1-A8A4-CCE90AF16D80}" destId="{88C0FD06-7E71-4E3E-9940-0936749053AE}" srcOrd="3" destOrd="0" presId="urn:microsoft.com/office/officeart/2005/8/layout/radial5"/>
    <dgm:cxn modelId="{4A9D411E-9402-4CED-9480-D535E4C263CC}" type="presParOf" srcId="{88C0FD06-7E71-4E3E-9940-0936749053AE}" destId="{BE19D4BC-0DD8-44BF-80CC-9A91F63ACF5F}" srcOrd="0" destOrd="0" presId="urn:microsoft.com/office/officeart/2005/8/layout/radial5"/>
    <dgm:cxn modelId="{109C5C9F-7017-4AA0-959A-E46CABDE9211}" type="presParOf" srcId="{D154536E-9C91-42A1-A8A4-CCE90AF16D80}" destId="{863240BC-EB53-4E8D-B402-1A890798ABA6}" srcOrd="4" destOrd="0" presId="urn:microsoft.com/office/officeart/2005/8/layout/radial5"/>
    <dgm:cxn modelId="{B7EA2706-A359-4F75-9300-10794B118A94}" type="presParOf" srcId="{D154536E-9C91-42A1-A8A4-CCE90AF16D80}" destId="{433ADC5A-4B95-4A28-81B4-FA639585482F}" srcOrd="5" destOrd="0" presId="urn:microsoft.com/office/officeart/2005/8/layout/radial5"/>
    <dgm:cxn modelId="{A679F3E4-E8D7-4BEB-9037-57C28FCA90D5}" type="presParOf" srcId="{433ADC5A-4B95-4A28-81B4-FA639585482F}" destId="{5D017075-C643-4BD9-9649-02F3853A226F}" srcOrd="0" destOrd="0" presId="urn:microsoft.com/office/officeart/2005/8/layout/radial5"/>
    <dgm:cxn modelId="{4303D8F1-AD85-4CD3-962C-0213CE1F3A16}" type="presParOf" srcId="{D154536E-9C91-42A1-A8A4-CCE90AF16D80}" destId="{CEA80B19-DF50-4A1F-8340-D5256724CA5A}" srcOrd="6" destOrd="0" presId="urn:microsoft.com/office/officeart/2005/8/layout/radial5"/>
    <dgm:cxn modelId="{B08FADCE-40A6-4D9A-86E1-AFC7CD317777}" type="presParOf" srcId="{D154536E-9C91-42A1-A8A4-CCE90AF16D80}" destId="{A562625F-62BB-4EE2-B7E5-CAB5702C8DE7}" srcOrd="7" destOrd="0" presId="urn:microsoft.com/office/officeart/2005/8/layout/radial5"/>
    <dgm:cxn modelId="{979C31E8-D72F-4B1B-BAB5-81CDC3F0A79F}" type="presParOf" srcId="{A562625F-62BB-4EE2-B7E5-CAB5702C8DE7}" destId="{8B6D934C-BDC9-46AD-A52D-2C522F1A1C69}" srcOrd="0" destOrd="0" presId="urn:microsoft.com/office/officeart/2005/8/layout/radial5"/>
    <dgm:cxn modelId="{928EFAFF-47B4-4E35-891A-1F32FE2DB531}" type="presParOf" srcId="{D154536E-9C91-42A1-A8A4-CCE90AF16D80}" destId="{82AAE4B3-BF5E-4442-BFB6-9FC8CA81F211}" srcOrd="8" destOrd="0" presId="urn:microsoft.com/office/officeart/2005/8/layout/radial5"/>
    <dgm:cxn modelId="{5EA4C200-66D0-49B3-86C3-71D39B263FA8}" type="presParOf" srcId="{D154536E-9C91-42A1-A8A4-CCE90AF16D80}" destId="{04AC8505-E8AF-4528-BD02-24B23B4EE157}" srcOrd="9" destOrd="0" presId="urn:microsoft.com/office/officeart/2005/8/layout/radial5"/>
    <dgm:cxn modelId="{18E3312D-D670-4842-9E44-1C520E7FFBB0}" type="presParOf" srcId="{04AC8505-E8AF-4528-BD02-24B23B4EE157}" destId="{C548B6CB-ED3D-4259-A599-816B4163DF25}" srcOrd="0" destOrd="0" presId="urn:microsoft.com/office/officeart/2005/8/layout/radial5"/>
    <dgm:cxn modelId="{53339D10-6C03-4980-A6F0-F750CA127C16}" type="presParOf" srcId="{D154536E-9C91-42A1-A8A4-CCE90AF16D80}" destId="{FA017842-BCC2-4CBF-8587-A3AFAAD55F6F}" srcOrd="10" destOrd="0" presId="urn:microsoft.com/office/officeart/2005/8/layout/radial5"/>
    <dgm:cxn modelId="{6BCD3382-654C-40DE-B399-0F89DB2AB991}" type="presParOf" srcId="{D154536E-9C91-42A1-A8A4-CCE90AF16D80}" destId="{6F691DBF-62F0-46D2-B115-596D11BA3D0A}" srcOrd="11" destOrd="0" presId="urn:microsoft.com/office/officeart/2005/8/layout/radial5"/>
    <dgm:cxn modelId="{1605A40F-F4F3-4348-940E-F4E66DAA7A9F}" type="presParOf" srcId="{6F691DBF-62F0-46D2-B115-596D11BA3D0A}" destId="{CCDA938F-4264-4BB5-B22C-9D21AEACB2E4}" srcOrd="0" destOrd="0" presId="urn:microsoft.com/office/officeart/2005/8/layout/radial5"/>
    <dgm:cxn modelId="{80451A6C-B2AE-4344-B279-32FF3F8F252C}" type="presParOf" srcId="{D154536E-9C91-42A1-A8A4-CCE90AF16D80}" destId="{4A03CA01-D724-4477-92F8-2774A4BF8E99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A4F3AB-FE7C-49CC-930C-18062CE97FA9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CD8378-3207-443F-9CC7-702DA9581BF3}">
      <dgm:prSet phldrT="[Текст]" custT="1"/>
      <dgm:spPr/>
      <dgm:t>
        <a:bodyPr/>
        <a:lstStyle/>
        <a:p>
          <a:r>
            <a:rPr lang="ru-RU" sz="1600" b="1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Состав </a:t>
          </a:r>
          <a:r>
            <a: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НСПК</a:t>
          </a:r>
          <a:endParaRPr lang="ru-RU" sz="160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8B93CB-6A83-457B-B5EC-E8FC6751DFC5}" type="parTrans" cxnId="{1D9C5002-0DF1-4AD8-86F5-F762994F9608}">
      <dgm:prSet/>
      <dgm:spPr/>
      <dgm:t>
        <a:bodyPr/>
        <a:lstStyle/>
        <a:p>
          <a:endParaRPr lang="ru-RU"/>
        </a:p>
      </dgm:t>
    </dgm:pt>
    <dgm:pt modelId="{4525D4CC-C2AA-4E5B-B3F7-A0A6AEADFA96}" type="sibTrans" cxnId="{1D9C5002-0DF1-4AD8-86F5-F762994F9608}">
      <dgm:prSet/>
      <dgm:spPr/>
      <dgm:t>
        <a:bodyPr/>
        <a:lstStyle/>
        <a:p>
          <a:endParaRPr lang="ru-RU"/>
        </a:p>
      </dgm:t>
    </dgm:pt>
    <dgm:pt modelId="{F5137EC9-8EEC-42EA-AC0C-D55523B2BD3A}">
      <dgm:prSet custT="1"/>
      <dgm:spPr/>
      <dgm:t>
        <a:bodyPr/>
        <a:lstStyle/>
        <a:p>
          <a:r>
            <a:rPr lang="ru-RU" sz="1400" b="1" u="none">
              <a:latin typeface="Times New Roman" panose="02020603050405020304" pitchFamily="18" charset="0"/>
              <a:cs typeface="Times New Roman" panose="02020603050405020304" pitchFamily="18" charset="0"/>
            </a:rPr>
            <a:t>Структура НСПК</a:t>
          </a:r>
          <a:endParaRPr lang="ru-RU" sz="1400" b="1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16E88-EB37-49B0-95B2-B607804CBB55}" type="parTrans" cxnId="{95957034-A484-4B73-9187-185AE58ADC83}">
      <dgm:prSet/>
      <dgm:spPr/>
      <dgm:t>
        <a:bodyPr/>
        <a:lstStyle/>
        <a:p>
          <a:endParaRPr lang="ru-RU"/>
        </a:p>
      </dgm:t>
    </dgm:pt>
    <dgm:pt modelId="{D5762F87-3010-4CC5-9DEE-82F78EB16682}" type="sibTrans" cxnId="{95957034-A484-4B73-9187-185AE58ADC83}">
      <dgm:prSet/>
      <dgm:spPr/>
      <dgm:t>
        <a:bodyPr/>
        <a:lstStyle/>
        <a:p>
          <a:endParaRPr lang="ru-RU"/>
        </a:p>
      </dgm:t>
    </dgm:pt>
    <dgm:pt modelId="{833266C4-FBA8-439C-AA41-E1E7E1808560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Министерство труда и социальной защиты РФ</a:t>
          </a:r>
        </a:p>
      </dgm:t>
    </dgm:pt>
    <dgm:pt modelId="{7CCC3FB6-8E51-412E-AD85-3B928B3190D4}" type="parTrans" cxnId="{1D1E7166-5950-4543-9DA1-94DD9B728939}">
      <dgm:prSet/>
      <dgm:spPr/>
      <dgm:t>
        <a:bodyPr/>
        <a:lstStyle/>
        <a:p>
          <a:endParaRPr lang="ru-RU"/>
        </a:p>
      </dgm:t>
    </dgm:pt>
    <dgm:pt modelId="{874F8A06-95CF-4388-80A0-12872C1C9296}" type="sibTrans" cxnId="{1D1E7166-5950-4543-9DA1-94DD9B728939}">
      <dgm:prSet/>
      <dgm:spPr/>
      <dgm:t>
        <a:bodyPr/>
        <a:lstStyle/>
        <a:p>
          <a:endParaRPr lang="ru-RU"/>
        </a:p>
      </dgm:t>
    </dgm:pt>
    <dgm:pt modelId="{53940047-531A-462F-A517-5E591D5FE779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Министерство образования и науки РФ</a:t>
          </a:r>
        </a:p>
      </dgm:t>
    </dgm:pt>
    <dgm:pt modelId="{D04A0BF9-3C71-4C48-8F10-8FBC6E89A86E}" type="parTrans" cxnId="{81068EB2-2C43-44F8-8995-9AEBBF49A263}">
      <dgm:prSet/>
      <dgm:spPr/>
      <dgm:t>
        <a:bodyPr/>
        <a:lstStyle/>
        <a:p>
          <a:endParaRPr lang="ru-RU"/>
        </a:p>
      </dgm:t>
    </dgm:pt>
    <dgm:pt modelId="{76D596AF-9CEE-44F3-8AF7-3D4FEE27387F}" type="sibTrans" cxnId="{81068EB2-2C43-44F8-8995-9AEBBF49A263}">
      <dgm:prSet/>
      <dgm:spPr/>
      <dgm:t>
        <a:bodyPr/>
        <a:lstStyle/>
        <a:p>
          <a:endParaRPr lang="ru-RU"/>
        </a:p>
      </dgm:t>
    </dgm:pt>
    <dgm:pt modelId="{21629E86-14AD-4981-87A4-CDB30874CD65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Российский союз промышленников и предпринимателей</a:t>
          </a:r>
        </a:p>
      </dgm:t>
    </dgm:pt>
    <dgm:pt modelId="{EEF62A84-2241-4AEA-8C66-00B08F38856C}" type="parTrans" cxnId="{9D80CEC1-DEEB-4CDA-B110-FB5C56433D31}">
      <dgm:prSet/>
      <dgm:spPr/>
      <dgm:t>
        <a:bodyPr/>
        <a:lstStyle/>
        <a:p>
          <a:endParaRPr lang="ru-RU"/>
        </a:p>
      </dgm:t>
    </dgm:pt>
    <dgm:pt modelId="{EBE6545E-1A01-412E-AE8E-CA3F4FA76DB0}" type="sibTrans" cxnId="{9D80CEC1-DEEB-4CDA-B110-FB5C56433D31}">
      <dgm:prSet/>
      <dgm:spPr/>
      <dgm:t>
        <a:bodyPr/>
        <a:lstStyle/>
        <a:p>
          <a:endParaRPr lang="ru-RU"/>
        </a:p>
      </dgm:t>
    </dgm:pt>
    <dgm:pt modelId="{6F9ADB93-36DE-42E7-9762-B7D54E7A2FEA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Ведущие объединения работодателей,  крупные государственные корпорации</a:t>
          </a:r>
        </a:p>
      </dgm:t>
    </dgm:pt>
    <dgm:pt modelId="{96DC92C4-EE03-4372-A905-F04F5E21DDE8}" type="parTrans" cxnId="{0821EF54-EBE6-41A5-836D-8925401BD594}">
      <dgm:prSet/>
      <dgm:spPr/>
      <dgm:t>
        <a:bodyPr/>
        <a:lstStyle/>
        <a:p>
          <a:endParaRPr lang="ru-RU"/>
        </a:p>
      </dgm:t>
    </dgm:pt>
    <dgm:pt modelId="{E3D7E01B-5EC0-481F-8429-FC3C56D94D04}" type="sibTrans" cxnId="{0821EF54-EBE6-41A5-836D-8925401BD594}">
      <dgm:prSet/>
      <dgm:spPr/>
      <dgm:t>
        <a:bodyPr/>
        <a:lstStyle/>
        <a:p>
          <a:endParaRPr lang="ru-RU"/>
        </a:p>
      </dgm:t>
    </dgm:pt>
    <dgm:pt modelId="{3682979F-1CCA-43FF-847D-7149E0A0AEF1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Федерация независимых профсоюзов России</a:t>
          </a:r>
        </a:p>
      </dgm:t>
    </dgm:pt>
    <dgm:pt modelId="{1C12AB15-4944-4B81-A6C1-7DD8496C68D1}" type="parTrans" cxnId="{D1F20E76-05F4-47E5-AC69-98C3BDD2CD68}">
      <dgm:prSet/>
      <dgm:spPr/>
      <dgm:t>
        <a:bodyPr/>
        <a:lstStyle/>
        <a:p>
          <a:endParaRPr lang="ru-RU"/>
        </a:p>
      </dgm:t>
    </dgm:pt>
    <dgm:pt modelId="{078D76F6-9873-47A8-9A4D-AF58CBC1F0F3}" type="sibTrans" cxnId="{D1F20E76-05F4-47E5-AC69-98C3BDD2CD68}">
      <dgm:prSet/>
      <dgm:spPr/>
      <dgm:t>
        <a:bodyPr/>
        <a:lstStyle/>
        <a:p>
          <a:endParaRPr lang="ru-RU"/>
        </a:p>
      </dgm:t>
    </dgm:pt>
    <dgm:pt modelId="{24A1A32E-D106-4469-9227-C5B7B10045E1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Ведущие университеты, ассоциация СПО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4200F4-9BD3-49CC-AA52-8B528B2EE472}" type="parTrans" cxnId="{84AF88F4-1B89-4525-A107-BF260582F565}">
      <dgm:prSet/>
      <dgm:spPr/>
      <dgm:t>
        <a:bodyPr/>
        <a:lstStyle/>
        <a:p>
          <a:endParaRPr lang="ru-RU"/>
        </a:p>
      </dgm:t>
    </dgm:pt>
    <dgm:pt modelId="{0B269C6E-676B-4157-B677-8696DDCBBD74}" type="sibTrans" cxnId="{84AF88F4-1B89-4525-A107-BF260582F565}">
      <dgm:prSet/>
      <dgm:spPr/>
      <dgm:t>
        <a:bodyPr/>
        <a:lstStyle/>
        <a:p>
          <a:endParaRPr lang="ru-RU"/>
        </a:p>
      </dgm:t>
    </dgm:pt>
    <dgm:pt modelId="{17DF7877-FD2E-448F-A743-AD89B0F43E16}">
      <dgm:prSet custT="1"/>
      <dgm:spPr/>
      <dgm:t>
        <a:bodyPr/>
        <a:lstStyle/>
        <a:p>
          <a:pPr marL="0" indent="0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поддержке лучших практик развития квалификаций </a:t>
          </a:r>
        </a:p>
      </dgm:t>
    </dgm:pt>
    <dgm:pt modelId="{951CCCAC-7A18-4296-AF29-34125B6B1993}" type="parTrans" cxnId="{9F01B5CB-9355-41D5-BE2E-6DE8F8FF6B0B}">
      <dgm:prSet/>
      <dgm:spPr/>
      <dgm:t>
        <a:bodyPr/>
        <a:lstStyle/>
        <a:p>
          <a:endParaRPr lang="ru-RU"/>
        </a:p>
      </dgm:t>
    </dgm:pt>
    <dgm:pt modelId="{C5E95D69-1D79-4F69-9725-2C82B6ABD085}" type="sibTrans" cxnId="{9F01B5CB-9355-41D5-BE2E-6DE8F8FF6B0B}">
      <dgm:prSet/>
      <dgm:spPr/>
      <dgm:t>
        <a:bodyPr/>
        <a:lstStyle/>
        <a:p>
          <a:endParaRPr lang="ru-RU"/>
        </a:p>
      </dgm:t>
    </dgm:pt>
    <dgm:pt modelId="{02AC3858-2974-4FEC-BC79-208D78A18F5C}">
      <dgm:prSet custT="1"/>
      <dgm:spPr/>
      <dgm:t>
        <a:bodyPr/>
        <a:lstStyle/>
        <a:p>
          <a:pPr marL="0" indent="0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применению профессиональных стандартов в системе профессионального образования и обучения</a:t>
          </a:r>
        </a:p>
      </dgm:t>
    </dgm:pt>
    <dgm:pt modelId="{EA70CFBB-F790-4D92-BA7A-14A31EDF0B49}" type="parTrans" cxnId="{A218DD88-48B2-497D-B4B5-B5FAB95AB863}">
      <dgm:prSet/>
      <dgm:spPr/>
      <dgm:t>
        <a:bodyPr/>
        <a:lstStyle/>
        <a:p>
          <a:endParaRPr lang="ru-RU"/>
        </a:p>
      </dgm:t>
    </dgm:pt>
    <dgm:pt modelId="{5B4AC2A9-21E3-4CD0-813D-70C403E6513F}" type="sibTrans" cxnId="{A218DD88-48B2-497D-B4B5-B5FAB95AB863}">
      <dgm:prSet/>
      <dgm:spPr/>
      <dgm:t>
        <a:bodyPr/>
        <a:lstStyle/>
        <a:p>
          <a:endParaRPr lang="ru-RU"/>
        </a:p>
      </dgm:t>
    </dgm:pt>
    <dgm:pt modelId="{6A734188-48DA-4F09-844B-D8F4E515EE81}">
      <dgm:prSet custT="1"/>
      <dgm:spPr/>
      <dgm:t>
        <a:bodyPr/>
        <a:lstStyle/>
        <a:p>
          <a:pPr marL="0" indent="0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профессиональным стандартам</a:t>
          </a:r>
        </a:p>
      </dgm:t>
    </dgm:pt>
    <dgm:pt modelId="{5F1E872E-A183-40B6-A7BA-51C55B486958}" type="parTrans" cxnId="{1EDA2621-0205-460E-80E6-81FFF526B09D}">
      <dgm:prSet/>
      <dgm:spPr/>
      <dgm:t>
        <a:bodyPr/>
        <a:lstStyle/>
        <a:p>
          <a:endParaRPr lang="ru-RU"/>
        </a:p>
      </dgm:t>
    </dgm:pt>
    <dgm:pt modelId="{9BA7784A-D9CF-4FBE-90FF-A50C466372D3}" type="sibTrans" cxnId="{1EDA2621-0205-460E-80E6-81FFF526B09D}">
      <dgm:prSet/>
      <dgm:spPr/>
      <dgm:t>
        <a:bodyPr/>
        <a:lstStyle/>
        <a:p>
          <a:endParaRPr lang="ru-RU"/>
        </a:p>
      </dgm:t>
    </dgm:pt>
    <dgm:pt modelId="{B9E20800-311D-4A34-A4A2-8BCBF8A1E41C}">
      <dgm:prSet custT="1"/>
      <dgm:spPr/>
      <dgm:t>
        <a:bodyPr/>
        <a:lstStyle/>
        <a:p>
          <a:pPr marL="0" indent="0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формированию советов по профессиональным квалификациям</a:t>
          </a:r>
        </a:p>
      </dgm:t>
    </dgm:pt>
    <dgm:pt modelId="{ED0F239B-6379-4F72-AB27-656E2AEA5D4F}" type="parTrans" cxnId="{D5CA9554-D12E-4154-A586-1F211FC7637F}">
      <dgm:prSet/>
      <dgm:spPr/>
      <dgm:t>
        <a:bodyPr/>
        <a:lstStyle/>
        <a:p>
          <a:endParaRPr lang="ru-RU"/>
        </a:p>
      </dgm:t>
    </dgm:pt>
    <dgm:pt modelId="{4F29D080-E6AA-4FEA-A9D5-9A618B260B16}" type="sibTrans" cxnId="{D5CA9554-D12E-4154-A586-1F211FC7637F}">
      <dgm:prSet/>
      <dgm:spPr/>
      <dgm:t>
        <a:bodyPr/>
        <a:lstStyle/>
        <a:p>
          <a:endParaRPr lang="ru-RU"/>
        </a:p>
      </dgm:t>
    </dgm:pt>
    <dgm:pt modelId="{B98E29E3-3FEF-4A80-A4A3-B3AC6135194C}">
      <dgm:prSet custT="1"/>
      <dgm:spPr/>
      <dgm:t>
        <a:bodyPr/>
        <a:lstStyle/>
        <a:p>
          <a:pPr marL="171450" indent="0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CD9EBD-FADC-4C87-93AD-BDC91E9F000F}" type="parTrans" cxnId="{6921510D-2C56-4738-BCAA-963D0E417098}">
      <dgm:prSet/>
      <dgm:spPr/>
      <dgm:t>
        <a:bodyPr/>
        <a:lstStyle/>
        <a:p>
          <a:endParaRPr lang="ru-RU"/>
        </a:p>
      </dgm:t>
    </dgm:pt>
    <dgm:pt modelId="{D0EAF552-0170-4F64-93D6-5412842CA6FD}" type="sibTrans" cxnId="{6921510D-2C56-4738-BCAA-963D0E417098}">
      <dgm:prSet/>
      <dgm:spPr/>
      <dgm:t>
        <a:bodyPr/>
        <a:lstStyle/>
        <a:p>
          <a:endParaRPr lang="ru-RU"/>
        </a:p>
      </dgm:t>
    </dgm:pt>
    <dgm:pt modelId="{8894C5E2-018E-4D1B-B90E-E57AB410FD8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rPr>
            <a:t>Структура НСПК</a:t>
          </a:r>
        </a:p>
      </dgm:t>
    </dgm:pt>
    <dgm:pt modelId="{1CE2D8AD-BE50-4972-9146-599752CF9ABF}" type="parTrans" cxnId="{17274397-3CF4-4977-9FC2-A29EC733E5B5}">
      <dgm:prSet/>
      <dgm:spPr/>
      <dgm:t>
        <a:bodyPr/>
        <a:lstStyle/>
        <a:p>
          <a:endParaRPr lang="ru-RU"/>
        </a:p>
      </dgm:t>
    </dgm:pt>
    <dgm:pt modelId="{1F043E3E-8017-4AC9-B714-7DBFF54D1F20}" type="sibTrans" cxnId="{17274397-3CF4-4977-9FC2-A29EC733E5B5}">
      <dgm:prSet/>
      <dgm:spPr/>
      <dgm:t>
        <a:bodyPr/>
        <a:lstStyle/>
        <a:p>
          <a:endParaRPr lang="ru-RU"/>
        </a:p>
      </dgm:t>
    </dgm:pt>
    <dgm:pt modelId="{8718D771-D9EC-47A7-8397-517C89AA1C2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DA225B-2A19-49CC-9E09-0B92C241086A}" type="parTrans" cxnId="{EB14010C-816B-4F86-A6FB-5E7488E05702}">
      <dgm:prSet/>
      <dgm:spPr/>
      <dgm:t>
        <a:bodyPr/>
        <a:lstStyle/>
        <a:p>
          <a:endParaRPr lang="ru-RU"/>
        </a:p>
      </dgm:t>
    </dgm:pt>
    <dgm:pt modelId="{CD2B9AAC-E6DE-4ACC-8F15-740BA88E5CB9}" type="sibTrans" cxnId="{EB14010C-816B-4F86-A6FB-5E7488E05702}">
      <dgm:prSet/>
      <dgm:spPr/>
      <dgm:t>
        <a:bodyPr/>
        <a:lstStyle/>
        <a:p>
          <a:endParaRPr lang="ru-RU"/>
        </a:p>
      </dgm:t>
    </dgm:pt>
    <dgm:pt modelId="{CB55CA69-5688-4C8F-A3A0-FC9FB21D5AA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Советы по профессиональным квалификациям в 22 областях профессиональной деятельности</a:t>
          </a:r>
        </a:p>
        <a:p>
          <a:pPr marL="0" indent="0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вопросам оценки квалификации и качества подготовки кадров</a:t>
          </a:r>
          <a:endParaRPr lang="ru-RU" sz="1600" b="1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57683D-CE40-4BB0-8030-D714124EA223}" type="parTrans" cxnId="{DEAE1499-76E6-44A6-84D4-DF6CF3B7A544}">
      <dgm:prSet/>
      <dgm:spPr/>
      <dgm:t>
        <a:bodyPr/>
        <a:lstStyle/>
        <a:p>
          <a:endParaRPr lang="ru-RU"/>
        </a:p>
      </dgm:t>
    </dgm:pt>
    <dgm:pt modelId="{321E4071-9249-4844-89ED-296F2FD84752}" type="sibTrans" cxnId="{DEAE1499-76E6-44A6-84D4-DF6CF3B7A544}">
      <dgm:prSet/>
      <dgm:spPr/>
      <dgm:t>
        <a:bodyPr/>
        <a:lstStyle/>
        <a:p>
          <a:endParaRPr lang="ru-RU"/>
        </a:p>
      </dgm:t>
    </dgm:pt>
    <dgm:pt modelId="{611A9D88-7974-48E1-A18B-87BDCB750252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Администрация Президента</a:t>
          </a:r>
          <a:endParaRPr lang="ru-RU" sz="14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20E746-EBBD-4A1D-84B7-0F664779B20A}" type="parTrans" cxnId="{EDC19FCA-7A7E-4511-B546-DD0F71BBA56B}">
      <dgm:prSet/>
      <dgm:spPr/>
      <dgm:t>
        <a:bodyPr/>
        <a:lstStyle/>
        <a:p>
          <a:endParaRPr lang="ru-RU"/>
        </a:p>
      </dgm:t>
    </dgm:pt>
    <dgm:pt modelId="{929AEF45-5D98-49BB-B60A-98B3D8B8C728}" type="sibTrans" cxnId="{EDC19FCA-7A7E-4511-B546-DD0F71BBA56B}">
      <dgm:prSet/>
      <dgm:spPr/>
      <dgm:t>
        <a:bodyPr/>
        <a:lstStyle/>
        <a:p>
          <a:endParaRPr lang="ru-RU"/>
        </a:p>
      </dgm:t>
    </dgm:pt>
    <dgm:pt modelId="{808BBB42-03CD-44B6-8D7E-570DE2619FA3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Министерство промышленности и торговли РФ</a:t>
          </a:r>
        </a:p>
      </dgm:t>
    </dgm:pt>
    <dgm:pt modelId="{E441D205-C200-4067-949D-04D83FD8F651}" type="parTrans" cxnId="{2E5F7044-631C-48E5-887F-88757DC5BA01}">
      <dgm:prSet/>
      <dgm:spPr/>
      <dgm:t>
        <a:bodyPr/>
        <a:lstStyle/>
        <a:p>
          <a:endParaRPr lang="ru-RU"/>
        </a:p>
      </dgm:t>
    </dgm:pt>
    <dgm:pt modelId="{19A8D016-BDDC-4C0D-AF9F-51ABC85A0A0F}" type="sibTrans" cxnId="{2E5F7044-631C-48E5-887F-88757DC5BA01}">
      <dgm:prSet/>
      <dgm:spPr/>
      <dgm:t>
        <a:bodyPr/>
        <a:lstStyle/>
        <a:p>
          <a:endParaRPr lang="ru-RU"/>
        </a:p>
      </dgm:t>
    </dgm:pt>
    <dgm:pt modelId="{61E940A1-A841-457C-B23C-ACF90CBEB8DA}" type="pres">
      <dgm:prSet presAssocID="{A6A4F3AB-FE7C-49CC-930C-18062CE97FA9}" presName="linear" presStyleCnt="0">
        <dgm:presLayoutVars>
          <dgm:animLvl val="lvl"/>
          <dgm:resizeHandles val="exact"/>
        </dgm:presLayoutVars>
      </dgm:prSet>
      <dgm:spPr/>
    </dgm:pt>
    <dgm:pt modelId="{E636C0B0-4B25-4DBE-ABA7-994F18C55D06}" type="pres">
      <dgm:prSet presAssocID="{02CD8378-3207-443F-9CC7-702DA9581BF3}" presName="parentText" presStyleLbl="node1" presStyleIdx="0" presStyleCnt="2" custScaleY="69397" custLinFactNeighborY="-7406">
        <dgm:presLayoutVars>
          <dgm:chMax val="0"/>
          <dgm:bulletEnabled val="1"/>
        </dgm:presLayoutVars>
      </dgm:prSet>
      <dgm:spPr/>
    </dgm:pt>
    <dgm:pt modelId="{522A7C5F-0F2D-4677-B64B-CF93714F563D}" type="pres">
      <dgm:prSet presAssocID="{02CD8378-3207-443F-9CC7-702DA9581BF3}" presName="childText" presStyleLbl="revTx" presStyleIdx="0" presStyleCnt="2" custScaleY="104026">
        <dgm:presLayoutVars>
          <dgm:bulletEnabled val="1"/>
        </dgm:presLayoutVars>
      </dgm:prSet>
      <dgm:spPr/>
    </dgm:pt>
    <dgm:pt modelId="{95F1BFF2-5598-4DD1-AFB9-856FE997BD1D}" type="pres">
      <dgm:prSet presAssocID="{F5137EC9-8EEC-42EA-AC0C-D55523B2BD3A}" presName="parentText" presStyleLbl="node1" presStyleIdx="1" presStyleCnt="2" custScaleY="58501" custLinFactNeighborX="-2234" custLinFactNeighborY="-2922">
        <dgm:presLayoutVars>
          <dgm:chMax val="0"/>
          <dgm:bulletEnabled val="1"/>
        </dgm:presLayoutVars>
      </dgm:prSet>
      <dgm:spPr/>
    </dgm:pt>
    <dgm:pt modelId="{D55ABB97-58C0-4501-BA63-DFDC43CCF292}" type="pres">
      <dgm:prSet presAssocID="{F5137EC9-8EEC-42EA-AC0C-D55523B2BD3A}" presName="childText" presStyleLbl="revTx" presStyleIdx="1" presStyleCnt="2" custScaleY="78387">
        <dgm:presLayoutVars>
          <dgm:bulletEnabled val="1"/>
        </dgm:presLayoutVars>
      </dgm:prSet>
      <dgm:spPr/>
    </dgm:pt>
  </dgm:ptLst>
  <dgm:cxnLst>
    <dgm:cxn modelId="{F5FF1073-FEF7-495D-8884-69A39700E864}" type="presOf" srcId="{8894C5E2-018E-4D1B-B90E-E57AB410FD85}" destId="{D55ABB97-58C0-4501-BA63-DFDC43CCF292}" srcOrd="0" destOrd="0" presId="urn:microsoft.com/office/officeart/2005/8/layout/vList2"/>
    <dgm:cxn modelId="{84AF88F4-1B89-4525-A107-BF260582F565}" srcId="{02CD8378-3207-443F-9CC7-702DA9581BF3}" destId="{24A1A32E-D106-4469-9227-C5B7B10045E1}" srcOrd="7" destOrd="0" parTransId="{A04200F4-9BD3-49CC-AA52-8B528B2EE472}" sibTransId="{0B269C6E-676B-4157-B677-8696DDCBBD74}"/>
    <dgm:cxn modelId="{6921510D-2C56-4738-BCAA-963D0E417098}" srcId="{F5137EC9-8EEC-42EA-AC0C-D55523B2BD3A}" destId="{B98E29E3-3FEF-4A80-A4A3-B3AC6135194C}" srcOrd="7" destOrd="0" parTransId="{C9CD9EBD-FADC-4C87-93AD-BDC91E9F000F}" sibTransId="{D0EAF552-0170-4F64-93D6-5412842CA6FD}"/>
    <dgm:cxn modelId="{3C1DF884-9B16-4CE3-B683-E1D9759AFA52}" type="presOf" srcId="{611A9D88-7974-48E1-A18B-87BDCB750252}" destId="{522A7C5F-0F2D-4677-B64B-CF93714F563D}" srcOrd="0" destOrd="0" presId="urn:microsoft.com/office/officeart/2005/8/layout/vList2"/>
    <dgm:cxn modelId="{82D36A6E-2E89-4461-89CA-A8D4227276EA}" type="presOf" srcId="{21629E86-14AD-4981-87A4-CDB30874CD65}" destId="{522A7C5F-0F2D-4677-B64B-CF93714F563D}" srcOrd="0" destOrd="4" presId="urn:microsoft.com/office/officeart/2005/8/layout/vList2"/>
    <dgm:cxn modelId="{81068EB2-2C43-44F8-8995-9AEBBF49A263}" srcId="{02CD8378-3207-443F-9CC7-702DA9581BF3}" destId="{53940047-531A-462F-A517-5E591D5FE779}" srcOrd="2" destOrd="0" parTransId="{D04A0BF9-3C71-4C48-8F10-8FBC6E89A86E}" sibTransId="{76D596AF-9CEE-44F3-8AF7-3D4FEE27387F}"/>
    <dgm:cxn modelId="{BAF63792-F7BF-40CC-9B11-AC5AEEBF1630}" type="presOf" srcId="{3682979F-1CCA-43FF-847D-7149E0A0AEF1}" destId="{522A7C5F-0F2D-4677-B64B-CF93714F563D}" srcOrd="0" destOrd="6" presId="urn:microsoft.com/office/officeart/2005/8/layout/vList2"/>
    <dgm:cxn modelId="{95957034-A484-4B73-9187-185AE58ADC83}" srcId="{A6A4F3AB-FE7C-49CC-930C-18062CE97FA9}" destId="{F5137EC9-8EEC-42EA-AC0C-D55523B2BD3A}" srcOrd="1" destOrd="0" parTransId="{67016E88-EB37-49B0-95B2-B607804CBB55}" sibTransId="{D5762F87-3010-4CC5-9DEE-82F78EB16682}"/>
    <dgm:cxn modelId="{EDC19FCA-7A7E-4511-B546-DD0F71BBA56B}" srcId="{02CD8378-3207-443F-9CC7-702DA9581BF3}" destId="{611A9D88-7974-48E1-A18B-87BDCB750252}" srcOrd="0" destOrd="0" parTransId="{EA20E746-EBBD-4A1D-84B7-0F664779B20A}" sibTransId="{929AEF45-5D98-49BB-B60A-98B3D8B8C728}"/>
    <dgm:cxn modelId="{D5CA9554-D12E-4154-A586-1F211FC7637F}" srcId="{F5137EC9-8EEC-42EA-AC0C-D55523B2BD3A}" destId="{B9E20800-311D-4A34-A4A2-8BCBF8A1E41C}" srcOrd="6" destOrd="0" parTransId="{ED0F239B-6379-4F72-AB27-656E2AEA5D4F}" sibTransId="{4F29D080-E6AA-4FEA-A9D5-9A618B260B16}"/>
    <dgm:cxn modelId="{5ABCCBD2-478F-4710-9AB4-036F40AFDD67}" type="presOf" srcId="{808BBB42-03CD-44B6-8D7E-570DE2619FA3}" destId="{522A7C5F-0F2D-4677-B64B-CF93714F563D}" srcOrd="0" destOrd="3" presId="urn:microsoft.com/office/officeart/2005/8/layout/vList2"/>
    <dgm:cxn modelId="{74EDD5C8-40F5-4307-AADC-083523565978}" type="presOf" srcId="{53940047-531A-462F-A517-5E591D5FE779}" destId="{522A7C5F-0F2D-4677-B64B-CF93714F563D}" srcOrd="0" destOrd="2" presId="urn:microsoft.com/office/officeart/2005/8/layout/vList2"/>
    <dgm:cxn modelId="{60255214-C8C4-4DCC-9FCF-16201A7EE76A}" type="presOf" srcId="{833266C4-FBA8-439C-AA41-E1E7E1808560}" destId="{522A7C5F-0F2D-4677-B64B-CF93714F563D}" srcOrd="0" destOrd="1" presId="urn:microsoft.com/office/officeart/2005/8/layout/vList2"/>
    <dgm:cxn modelId="{9A2FA60C-8766-4CAC-A29E-32490E4762C8}" type="presOf" srcId="{A6A4F3AB-FE7C-49CC-930C-18062CE97FA9}" destId="{61E940A1-A841-457C-B23C-ACF90CBEB8DA}" srcOrd="0" destOrd="0" presId="urn:microsoft.com/office/officeart/2005/8/layout/vList2"/>
    <dgm:cxn modelId="{7DA5BC54-DA2C-4F7F-9CB4-DEAB5C96D9E9}" type="presOf" srcId="{CB55CA69-5688-4C8F-A3A0-FC9FB21D5AAD}" destId="{D55ABB97-58C0-4501-BA63-DFDC43CCF292}" srcOrd="0" destOrd="2" presId="urn:microsoft.com/office/officeart/2005/8/layout/vList2"/>
    <dgm:cxn modelId="{EB14010C-816B-4F86-A6FB-5E7488E05702}" srcId="{F5137EC9-8EEC-42EA-AC0C-D55523B2BD3A}" destId="{8718D771-D9EC-47A7-8397-517C89AA1C29}" srcOrd="1" destOrd="0" parTransId="{66DA225B-2A19-49CC-9E09-0B92C241086A}" sibTransId="{CD2B9AAC-E6DE-4ACC-8F15-740BA88E5CB9}"/>
    <dgm:cxn modelId="{DF68AD8D-D70C-440C-8315-015DBF4F0050}" type="presOf" srcId="{17DF7877-FD2E-448F-A743-AD89B0F43E16}" destId="{D55ABB97-58C0-4501-BA63-DFDC43CCF292}" srcOrd="0" destOrd="3" presId="urn:microsoft.com/office/officeart/2005/8/layout/vList2"/>
    <dgm:cxn modelId="{0821EF54-EBE6-41A5-836D-8925401BD594}" srcId="{02CD8378-3207-443F-9CC7-702DA9581BF3}" destId="{6F9ADB93-36DE-42E7-9762-B7D54E7A2FEA}" srcOrd="5" destOrd="0" parTransId="{96DC92C4-EE03-4372-A905-F04F5E21DDE8}" sibTransId="{E3D7E01B-5EC0-481F-8429-FC3C56D94D04}"/>
    <dgm:cxn modelId="{1D9C5002-0DF1-4AD8-86F5-F762994F9608}" srcId="{A6A4F3AB-FE7C-49CC-930C-18062CE97FA9}" destId="{02CD8378-3207-443F-9CC7-702DA9581BF3}" srcOrd="0" destOrd="0" parTransId="{038B93CB-6A83-457B-B5EC-E8FC6751DFC5}" sibTransId="{4525D4CC-C2AA-4E5B-B3F7-A0A6AEADFA96}"/>
    <dgm:cxn modelId="{0B8A696E-3017-4F45-933A-E9171D4D9488}" type="presOf" srcId="{F5137EC9-8EEC-42EA-AC0C-D55523B2BD3A}" destId="{95F1BFF2-5598-4DD1-AFB9-856FE997BD1D}" srcOrd="0" destOrd="0" presId="urn:microsoft.com/office/officeart/2005/8/layout/vList2"/>
    <dgm:cxn modelId="{82D10ED1-089F-47BE-946B-080BF9EB6BDB}" type="presOf" srcId="{8718D771-D9EC-47A7-8397-517C89AA1C29}" destId="{D55ABB97-58C0-4501-BA63-DFDC43CCF292}" srcOrd="0" destOrd="1" presId="urn:microsoft.com/office/officeart/2005/8/layout/vList2"/>
    <dgm:cxn modelId="{9106F639-7AB3-4EA3-91C8-55B9CF27945F}" type="presOf" srcId="{B9E20800-311D-4A34-A4A2-8BCBF8A1E41C}" destId="{D55ABB97-58C0-4501-BA63-DFDC43CCF292}" srcOrd="0" destOrd="6" presId="urn:microsoft.com/office/officeart/2005/8/layout/vList2"/>
    <dgm:cxn modelId="{1D1E7166-5950-4543-9DA1-94DD9B728939}" srcId="{02CD8378-3207-443F-9CC7-702DA9581BF3}" destId="{833266C4-FBA8-439C-AA41-E1E7E1808560}" srcOrd="1" destOrd="0" parTransId="{7CCC3FB6-8E51-412E-AD85-3B928B3190D4}" sibTransId="{874F8A06-95CF-4388-80A0-12872C1C9296}"/>
    <dgm:cxn modelId="{DEAE1499-76E6-44A6-84D4-DF6CF3B7A544}" srcId="{F5137EC9-8EEC-42EA-AC0C-D55523B2BD3A}" destId="{CB55CA69-5688-4C8F-A3A0-FC9FB21D5AAD}" srcOrd="2" destOrd="0" parTransId="{9C57683D-CE40-4BB0-8030-D714124EA223}" sibTransId="{321E4071-9249-4844-89ED-296F2FD84752}"/>
    <dgm:cxn modelId="{9D80CEC1-DEEB-4CDA-B110-FB5C56433D31}" srcId="{02CD8378-3207-443F-9CC7-702DA9581BF3}" destId="{21629E86-14AD-4981-87A4-CDB30874CD65}" srcOrd="4" destOrd="0" parTransId="{EEF62A84-2241-4AEA-8C66-00B08F38856C}" sibTransId="{EBE6545E-1A01-412E-AE8E-CA3F4FA76DB0}"/>
    <dgm:cxn modelId="{31036F9C-9F39-48E6-A1FF-C00608C34D31}" type="presOf" srcId="{02AC3858-2974-4FEC-BC79-208D78A18F5C}" destId="{D55ABB97-58C0-4501-BA63-DFDC43CCF292}" srcOrd="0" destOrd="4" presId="urn:microsoft.com/office/officeart/2005/8/layout/vList2"/>
    <dgm:cxn modelId="{261DEF87-93E5-42B1-AF1C-3AC1169C2326}" type="presOf" srcId="{02CD8378-3207-443F-9CC7-702DA9581BF3}" destId="{E636C0B0-4B25-4DBE-ABA7-994F18C55D06}" srcOrd="0" destOrd="0" presId="urn:microsoft.com/office/officeart/2005/8/layout/vList2"/>
    <dgm:cxn modelId="{2E5F7044-631C-48E5-887F-88757DC5BA01}" srcId="{02CD8378-3207-443F-9CC7-702DA9581BF3}" destId="{808BBB42-03CD-44B6-8D7E-570DE2619FA3}" srcOrd="3" destOrd="0" parTransId="{E441D205-C200-4067-949D-04D83FD8F651}" sibTransId="{19A8D016-BDDC-4C0D-AF9F-51ABC85A0A0F}"/>
    <dgm:cxn modelId="{1DF1D7F3-A4E0-4491-93F1-28E90A5EEAB7}" type="presOf" srcId="{6F9ADB93-36DE-42E7-9762-B7D54E7A2FEA}" destId="{522A7C5F-0F2D-4677-B64B-CF93714F563D}" srcOrd="0" destOrd="5" presId="urn:microsoft.com/office/officeart/2005/8/layout/vList2"/>
    <dgm:cxn modelId="{1EDA2621-0205-460E-80E6-81FFF526B09D}" srcId="{F5137EC9-8EEC-42EA-AC0C-D55523B2BD3A}" destId="{6A734188-48DA-4F09-844B-D8F4E515EE81}" srcOrd="5" destOrd="0" parTransId="{5F1E872E-A183-40B6-A7BA-51C55B486958}" sibTransId="{9BA7784A-D9CF-4FBE-90FF-A50C466372D3}"/>
    <dgm:cxn modelId="{D1F20E76-05F4-47E5-AC69-98C3BDD2CD68}" srcId="{02CD8378-3207-443F-9CC7-702DA9581BF3}" destId="{3682979F-1CCA-43FF-847D-7149E0A0AEF1}" srcOrd="6" destOrd="0" parTransId="{1C12AB15-4944-4B81-A6C1-7DD8496C68D1}" sibTransId="{078D76F6-9873-47A8-9A4D-AF58CBC1F0F3}"/>
    <dgm:cxn modelId="{17274397-3CF4-4977-9FC2-A29EC733E5B5}" srcId="{F5137EC9-8EEC-42EA-AC0C-D55523B2BD3A}" destId="{8894C5E2-018E-4D1B-B90E-E57AB410FD85}" srcOrd="0" destOrd="0" parTransId="{1CE2D8AD-BE50-4972-9146-599752CF9ABF}" sibTransId="{1F043E3E-8017-4AC9-B714-7DBFF54D1F20}"/>
    <dgm:cxn modelId="{9F01B5CB-9355-41D5-BE2E-6DE8F8FF6B0B}" srcId="{F5137EC9-8EEC-42EA-AC0C-D55523B2BD3A}" destId="{17DF7877-FD2E-448F-A743-AD89B0F43E16}" srcOrd="3" destOrd="0" parTransId="{951CCCAC-7A18-4296-AF29-34125B6B1993}" sibTransId="{C5E95D69-1D79-4F69-9725-2C82B6ABD085}"/>
    <dgm:cxn modelId="{EC3DD888-4F67-4055-A201-657A350A5F4A}" type="presOf" srcId="{6A734188-48DA-4F09-844B-D8F4E515EE81}" destId="{D55ABB97-58C0-4501-BA63-DFDC43CCF292}" srcOrd="0" destOrd="5" presId="urn:microsoft.com/office/officeart/2005/8/layout/vList2"/>
    <dgm:cxn modelId="{80F0D02E-701C-48CF-A360-C15BC0D7DA44}" type="presOf" srcId="{24A1A32E-D106-4469-9227-C5B7B10045E1}" destId="{522A7C5F-0F2D-4677-B64B-CF93714F563D}" srcOrd="0" destOrd="7" presId="urn:microsoft.com/office/officeart/2005/8/layout/vList2"/>
    <dgm:cxn modelId="{3B62358D-C649-411E-A9D0-EBC81F7D4DD9}" type="presOf" srcId="{B98E29E3-3FEF-4A80-A4A3-B3AC6135194C}" destId="{D55ABB97-58C0-4501-BA63-DFDC43CCF292}" srcOrd="0" destOrd="7" presId="urn:microsoft.com/office/officeart/2005/8/layout/vList2"/>
    <dgm:cxn modelId="{A218DD88-48B2-497D-B4B5-B5FAB95AB863}" srcId="{F5137EC9-8EEC-42EA-AC0C-D55523B2BD3A}" destId="{02AC3858-2974-4FEC-BC79-208D78A18F5C}" srcOrd="4" destOrd="0" parTransId="{EA70CFBB-F790-4D92-BA7A-14A31EDF0B49}" sibTransId="{5B4AC2A9-21E3-4CD0-813D-70C403E6513F}"/>
    <dgm:cxn modelId="{D62031FF-FBF8-43BA-9DBE-7B220F494F0A}" type="presParOf" srcId="{61E940A1-A841-457C-B23C-ACF90CBEB8DA}" destId="{E636C0B0-4B25-4DBE-ABA7-994F18C55D06}" srcOrd="0" destOrd="0" presId="urn:microsoft.com/office/officeart/2005/8/layout/vList2"/>
    <dgm:cxn modelId="{826BF2E2-532B-4073-8B44-040CB970985F}" type="presParOf" srcId="{61E940A1-A841-457C-B23C-ACF90CBEB8DA}" destId="{522A7C5F-0F2D-4677-B64B-CF93714F563D}" srcOrd="1" destOrd="0" presId="urn:microsoft.com/office/officeart/2005/8/layout/vList2"/>
    <dgm:cxn modelId="{FAF2625E-4145-40F9-AE98-92A788C08AE1}" type="presParOf" srcId="{61E940A1-A841-457C-B23C-ACF90CBEB8DA}" destId="{95F1BFF2-5598-4DD1-AFB9-856FE997BD1D}" srcOrd="2" destOrd="0" presId="urn:microsoft.com/office/officeart/2005/8/layout/vList2"/>
    <dgm:cxn modelId="{0CF38A77-2BBA-4195-98F9-925305387450}" type="presParOf" srcId="{61E940A1-A841-457C-B23C-ACF90CBEB8DA}" destId="{D55ABB97-58C0-4501-BA63-DFDC43CCF29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749E74-98F2-4E72-B77D-C1E5902F4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2EB313-C78B-44B1-B72D-7181845878F9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Статья 96 Закона об образовании  - предусмотрен механизм профессионально-общественной аккредитации образовательных программ работодателями</a:t>
          </a:r>
        </a:p>
      </dgm:t>
    </dgm:pt>
    <dgm:pt modelId="{B7D9D679-80C2-44D8-A7B4-9479C603CB0A}" type="sibTrans" cxnId="{E10FBE3A-CFD6-4E6D-A4D7-F5822C6FE1EB}">
      <dgm:prSet/>
      <dgm:spPr/>
      <dgm:t>
        <a:bodyPr/>
        <a:lstStyle/>
        <a:p>
          <a:endParaRPr lang="ru-RU"/>
        </a:p>
      </dgm:t>
    </dgm:pt>
    <dgm:pt modelId="{EBEB10BB-E873-44B0-AB87-ADEC7CE16295}" type="parTrans" cxnId="{E10FBE3A-CFD6-4E6D-A4D7-F5822C6FE1EB}">
      <dgm:prSet/>
      <dgm:spPr/>
      <dgm:t>
        <a:bodyPr/>
        <a:lstStyle/>
        <a:p>
          <a:endParaRPr lang="ru-RU"/>
        </a:p>
      </dgm:t>
    </dgm:pt>
    <dgm:pt modelId="{E731EFBC-6FBC-4396-9BE7-48CBD475076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</a:pPr>
          <a:r>
            <a:rPr lang="ru-RU" sz="1400" dirty="0"/>
            <a:t> 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         (22 января 2015 г. N ДЛ-1/05вн), одобренные рабочей группой по применению профессиональных стандартов в системе профессионального образования и обучения Национального совета при Президенте Российской Федерации по профессиональным квалификациям (протокол от 12 марта 2015 г. № 5)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692E0BD0-3DC1-4BD6-9A47-4B5CACF0C7B6}" type="sibTrans" cxnId="{C14AFB3C-35FF-41DA-B28B-2B3005D0A3B7}">
      <dgm:prSet/>
      <dgm:spPr/>
      <dgm:t>
        <a:bodyPr/>
        <a:lstStyle/>
        <a:p>
          <a:endParaRPr lang="ru-RU"/>
        </a:p>
      </dgm:t>
    </dgm:pt>
    <dgm:pt modelId="{00FFFCCE-1134-491D-BDCD-656DE6B5152B}" type="parTrans" cxnId="{C14AFB3C-35FF-41DA-B28B-2B3005D0A3B7}">
      <dgm:prSet/>
      <dgm:spPr/>
      <dgm:t>
        <a:bodyPr/>
        <a:lstStyle/>
        <a:p>
          <a:endParaRPr lang="ru-RU"/>
        </a:p>
      </dgm:t>
    </dgm:pt>
    <dgm:pt modelId="{7AA85DCC-56E7-4763-BACE-183953A03F7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1400" b="1" dirty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Федеральный закон № 273-ФЗ от 29 декабря 2012 «Об образовании в Российской Федерации»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i="1" dirty="0">
              <a:latin typeface="Times New Roman" pitchFamily="18" charset="0"/>
              <a:cs typeface="Times New Roman" pitchFamily="18" charset="0"/>
            </a:rPr>
            <a:t>Пункт 7 Статьи 11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При формировании федеральных государственных образовательных стандартов профессионального образования учитываются положения соответствующих профессиональных стандартов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Постановление Правительства Российской Федерации  от 5 августа 2013  г. № 661 «Об утверждении Правил разработки, утверждения федеральных государственных образовательных стандартов и внесения в них изменений» (в редакции постановления Правительства Российской Федерации от  12 апреля 2016 г. №  295)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i="1" dirty="0">
              <a:latin typeface="Times New Roman" pitchFamily="18" charset="0"/>
              <a:cs typeface="Times New Roman" pitchFamily="18" charset="0"/>
            </a:rPr>
            <a:t>Пункт 21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В целях обеспечения учета в стандартах профессионального образования положений соответствующих профессиональных стандартов Минтруда России представляет в Минобрнауки России информацию об утвержденных профессиональных стандартах в течение 10 дней со дня их вступления в силу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AD92155-F086-4FF3-8B66-D3E5827F64D1}" type="sibTrans" cxnId="{01600677-3DB7-4264-A92D-E12D9F1B0576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7006DE2-0059-406C-AADB-688523B2B200}" type="parTrans" cxnId="{01600677-3DB7-4264-A92D-E12D9F1B0576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BCD6D324-E8AC-4983-8D80-BC3E19F7C603}" type="pres">
      <dgm:prSet presAssocID="{62749E74-98F2-4E72-B77D-C1E5902F440A}" presName="linear" presStyleCnt="0">
        <dgm:presLayoutVars>
          <dgm:animLvl val="lvl"/>
          <dgm:resizeHandles val="exact"/>
        </dgm:presLayoutVars>
      </dgm:prSet>
      <dgm:spPr/>
    </dgm:pt>
    <dgm:pt modelId="{53E5E09B-C69A-4BBF-A06B-69F0B17BD3EC}" type="pres">
      <dgm:prSet presAssocID="{7AA85DCC-56E7-4763-BACE-183953A03F7F}" presName="parentText" presStyleLbl="node1" presStyleIdx="0" presStyleCnt="3" custScaleY="75736">
        <dgm:presLayoutVars>
          <dgm:chMax val="0"/>
          <dgm:bulletEnabled val="1"/>
        </dgm:presLayoutVars>
      </dgm:prSet>
      <dgm:spPr/>
    </dgm:pt>
    <dgm:pt modelId="{E4B717AD-CEF0-44E7-9CB4-83E1EE2CFE1D}" type="pres">
      <dgm:prSet presAssocID="{2AD92155-F086-4FF3-8B66-D3E5827F64D1}" presName="spacer" presStyleCnt="0"/>
      <dgm:spPr/>
    </dgm:pt>
    <dgm:pt modelId="{2237C89E-6DD1-4CAB-B290-8F6D897EBDBD}" type="pres">
      <dgm:prSet presAssocID="{E731EFBC-6FBC-4396-9BE7-48CBD475076E}" presName="parentText" presStyleLbl="node1" presStyleIdx="1" presStyleCnt="3" custScaleX="100002" custScaleY="34849" custLinFactNeighborX="1" custLinFactNeighborY="-68417">
        <dgm:presLayoutVars>
          <dgm:chMax val="0"/>
          <dgm:bulletEnabled val="1"/>
        </dgm:presLayoutVars>
      </dgm:prSet>
      <dgm:spPr/>
    </dgm:pt>
    <dgm:pt modelId="{BB21C5B1-9157-4013-8879-8A31FD4F3B1B}" type="pres">
      <dgm:prSet presAssocID="{692E0BD0-3DC1-4BD6-9A47-4B5CACF0C7B6}" presName="spacer" presStyleCnt="0"/>
      <dgm:spPr/>
    </dgm:pt>
    <dgm:pt modelId="{1B34240C-E230-4D48-BD74-F60A4D4D94AC}" type="pres">
      <dgm:prSet presAssocID="{F42EB313-C78B-44B1-B72D-7181845878F9}" presName="parentText" presStyleLbl="node1" presStyleIdx="2" presStyleCnt="3" custScaleY="27655" custLinFactY="19" custLinFactNeighborY="100000">
        <dgm:presLayoutVars>
          <dgm:chMax val="0"/>
          <dgm:bulletEnabled val="1"/>
        </dgm:presLayoutVars>
      </dgm:prSet>
      <dgm:spPr/>
    </dgm:pt>
  </dgm:ptLst>
  <dgm:cxnLst>
    <dgm:cxn modelId="{6A81DAF1-76FF-4A7C-8AC3-9FD3C4F143F6}" type="presOf" srcId="{F42EB313-C78B-44B1-B72D-7181845878F9}" destId="{1B34240C-E230-4D48-BD74-F60A4D4D94AC}" srcOrd="0" destOrd="0" presId="urn:microsoft.com/office/officeart/2005/8/layout/vList2"/>
    <dgm:cxn modelId="{E10FBE3A-CFD6-4E6D-A4D7-F5822C6FE1EB}" srcId="{62749E74-98F2-4E72-B77D-C1E5902F440A}" destId="{F42EB313-C78B-44B1-B72D-7181845878F9}" srcOrd="2" destOrd="0" parTransId="{EBEB10BB-E873-44B0-AB87-ADEC7CE16295}" sibTransId="{B7D9D679-80C2-44D8-A7B4-9479C603CB0A}"/>
    <dgm:cxn modelId="{FFADBF26-F651-4A2E-A1FA-2195FC424C8D}" type="presOf" srcId="{7AA85DCC-56E7-4763-BACE-183953A03F7F}" destId="{53E5E09B-C69A-4BBF-A06B-69F0B17BD3EC}" srcOrd="0" destOrd="0" presId="urn:microsoft.com/office/officeart/2005/8/layout/vList2"/>
    <dgm:cxn modelId="{01600677-3DB7-4264-A92D-E12D9F1B0576}" srcId="{62749E74-98F2-4E72-B77D-C1E5902F440A}" destId="{7AA85DCC-56E7-4763-BACE-183953A03F7F}" srcOrd="0" destOrd="0" parTransId="{97006DE2-0059-406C-AADB-688523B2B200}" sibTransId="{2AD92155-F086-4FF3-8B66-D3E5827F64D1}"/>
    <dgm:cxn modelId="{C14AFB3C-35FF-41DA-B28B-2B3005D0A3B7}" srcId="{62749E74-98F2-4E72-B77D-C1E5902F440A}" destId="{E731EFBC-6FBC-4396-9BE7-48CBD475076E}" srcOrd="1" destOrd="0" parTransId="{00FFFCCE-1134-491D-BDCD-656DE6B5152B}" sibTransId="{692E0BD0-3DC1-4BD6-9A47-4B5CACF0C7B6}"/>
    <dgm:cxn modelId="{893ACCD8-6CF3-48B9-A5BA-EA9BC0867D13}" type="presOf" srcId="{E731EFBC-6FBC-4396-9BE7-48CBD475076E}" destId="{2237C89E-6DD1-4CAB-B290-8F6D897EBDBD}" srcOrd="0" destOrd="0" presId="urn:microsoft.com/office/officeart/2005/8/layout/vList2"/>
    <dgm:cxn modelId="{D373D3BF-3211-4E6F-9345-56D4AE764A15}" type="presOf" srcId="{62749E74-98F2-4E72-B77D-C1E5902F440A}" destId="{BCD6D324-E8AC-4983-8D80-BC3E19F7C603}" srcOrd="0" destOrd="0" presId="urn:microsoft.com/office/officeart/2005/8/layout/vList2"/>
    <dgm:cxn modelId="{944E1D42-2127-4B6C-A185-7A90BA78B9DB}" type="presParOf" srcId="{BCD6D324-E8AC-4983-8D80-BC3E19F7C603}" destId="{53E5E09B-C69A-4BBF-A06B-69F0B17BD3EC}" srcOrd="0" destOrd="0" presId="urn:microsoft.com/office/officeart/2005/8/layout/vList2"/>
    <dgm:cxn modelId="{05C5806C-2172-4C06-BF5B-9E66398F11CA}" type="presParOf" srcId="{BCD6D324-E8AC-4983-8D80-BC3E19F7C603}" destId="{E4B717AD-CEF0-44E7-9CB4-83E1EE2CFE1D}" srcOrd="1" destOrd="0" presId="urn:microsoft.com/office/officeart/2005/8/layout/vList2"/>
    <dgm:cxn modelId="{25484DD1-2372-4009-A8F2-089C1C1A9591}" type="presParOf" srcId="{BCD6D324-E8AC-4983-8D80-BC3E19F7C603}" destId="{2237C89E-6DD1-4CAB-B290-8F6D897EBDBD}" srcOrd="2" destOrd="0" presId="urn:microsoft.com/office/officeart/2005/8/layout/vList2"/>
    <dgm:cxn modelId="{9F76DA37-F2E0-4FB0-BBAC-688EA46A27C5}" type="presParOf" srcId="{BCD6D324-E8AC-4983-8D80-BC3E19F7C603}" destId="{BB21C5B1-9157-4013-8879-8A31FD4F3B1B}" srcOrd="3" destOrd="0" presId="urn:microsoft.com/office/officeart/2005/8/layout/vList2"/>
    <dgm:cxn modelId="{C93E765B-F2AB-4E2B-859E-AD8D7EBDBB28}" type="presParOf" srcId="{BCD6D324-E8AC-4983-8D80-BC3E19F7C603}" destId="{1B34240C-E230-4D48-BD74-F60A4D4D94A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5F81DE-ABFF-4E12-BB1B-19B4B67FC4E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C753DC-DA30-4A68-A4A3-3A107828FF0F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Регулятор: </a:t>
          </a:r>
        </a:p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Минтруд России, национальный совет при Президенте Российской Федерации по профессиональным квалификациям</a:t>
          </a:r>
          <a:b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ABF8CE-0064-4CF0-AE34-6670AD449EA1}" type="parTrans" cxnId="{AFFAAAFA-FA13-46EA-9E7E-F7E7E985B34F}">
      <dgm:prSet/>
      <dgm:spPr/>
      <dgm:t>
        <a:bodyPr/>
        <a:lstStyle/>
        <a:p>
          <a:endParaRPr lang="ru-RU"/>
        </a:p>
      </dgm:t>
    </dgm:pt>
    <dgm:pt modelId="{D8FD2A53-F507-4B9D-85CE-9520A0195F70}" type="sibTrans" cxnId="{AFFAAAFA-FA13-46EA-9E7E-F7E7E985B34F}">
      <dgm:prSet/>
      <dgm:spPr/>
      <dgm:t>
        <a:bodyPr/>
        <a:lstStyle/>
        <a:p>
          <a:endParaRPr lang="ru-RU"/>
        </a:p>
      </dgm:t>
    </dgm:pt>
    <dgm:pt modelId="{0DB3A5AA-1F8D-44D5-91E0-32AEB3979CB8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Ведение информационных ресурсов;</a:t>
          </a:r>
        </a:p>
      </dgm:t>
    </dgm:pt>
    <dgm:pt modelId="{546B8546-F90F-4B97-8B45-50B237BBE0E4}" type="parTrans" cxnId="{33642608-3B0C-434F-A0FD-845D6FAE8AFB}">
      <dgm:prSet/>
      <dgm:spPr/>
      <dgm:t>
        <a:bodyPr/>
        <a:lstStyle/>
        <a:p>
          <a:endParaRPr lang="ru-RU"/>
        </a:p>
      </dgm:t>
    </dgm:pt>
    <dgm:pt modelId="{3F46FFC8-8D1E-4D6B-9FD4-B23880761A0E}" type="sibTrans" cxnId="{33642608-3B0C-434F-A0FD-845D6FAE8AFB}">
      <dgm:prSet/>
      <dgm:spPr/>
      <dgm:t>
        <a:bodyPr/>
        <a:lstStyle/>
        <a:p>
          <a:endParaRPr lang="ru-RU"/>
        </a:p>
      </dgm:t>
    </dgm:pt>
    <dgm:pt modelId="{AC644C23-CBF0-4AAC-89C3-EBFA7F63306A}">
      <dgm:prSet phldrT="[Текст]" custT="1"/>
      <dgm:spPr/>
      <dgm:t>
        <a:bodyPr/>
        <a:lstStyle/>
        <a:p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Советы по профессиональным квалификациям и центры оценки квалификаций</a:t>
          </a:r>
        </a:p>
      </dgm:t>
    </dgm:pt>
    <dgm:pt modelId="{74C086B0-1A90-4EC7-9162-BD6E71485D12}" type="parTrans" cxnId="{0F703FB0-A06A-4D76-BFEA-25B2CC82197F}">
      <dgm:prSet/>
      <dgm:spPr/>
      <dgm:t>
        <a:bodyPr/>
        <a:lstStyle/>
        <a:p>
          <a:endParaRPr lang="ru-RU"/>
        </a:p>
      </dgm:t>
    </dgm:pt>
    <dgm:pt modelId="{396B1283-A02D-4F96-AB06-EB18919E539A}" type="sibTrans" cxnId="{0F703FB0-A06A-4D76-BFEA-25B2CC82197F}">
      <dgm:prSet/>
      <dgm:spPr/>
      <dgm:t>
        <a:bodyPr/>
        <a:lstStyle/>
        <a:p>
          <a:endParaRPr lang="ru-RU"/>
        </a:p>
      </dgm:t>
    </dgm:pt>
    <dgm:pt modelId="{AA611E7C-A096-4559-A5AF-ED41220DF19B}">
      <dgm:prSet phldrT="[Текст]" custT="1"/>
      <dgm:spPr/>
      <dgm:t>
        <a:bodyPr/>
        <a:lstStyle/>
        <a:p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Оператор: НАРК</a:t>
          </a:r>
        </a:p>
      </dgm:t>
    </dgm:pt>
    <dgm:pt modelId="{A25204D9-A33E-4C96-BF95-180510977D39}" type="parTrans" cxnId="{615D6FB8-AA86-426E-AD8E-99EF46F583BF}">
      <dgm:prSet/>
      <dgm:spPr/>
      <dgm:t>
        <a:bodyPr/>
        <a:lstStyle/>
        <a:p>
          <a:endParaRPr lang="ru-RU"/>
        </a:p>
      </dgm:t>
    </dgm:pt>
    <dgm:pt modelId="{CF07E450-BC75-4B3F-813F-F70AFCDE0A12}" type="sibTrans" cxnId="{615D6FB8-AA86-426E-AD8E-99EF46F583BF}">
      <dgm:prSet/>
      <dgm:spPr/>
      <dgm:t>
        <a:bodyPr/>
        <a:lstStyle/>
        <a:p>
          <a:endParaRPr lang="ru-RU"/>
        </a:p>
      </dgm:t>
    </dgm:pt>
    <dgm:pt modelId="{481E1BE7-D2A2-4D6F-A8E9-EAD6922AE899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Подзаконные акты;</a:t>
          </a:r>
        </a:p>
      </dgm:t>
    </dgm:pt>
    <dgm:pt modelId="{5F0D43D3-B72D-46F9-9E2F-1BB582E790C0}" type="parTrans" cxnId="{6D484E5F-9149-461B-AA90-FBDB81D44FB9}">
      <dgm:prSet/>
      <dgm:spPr/>
      <dgm:t>
        <a:bodyPr/>
        <a:lstStyle/>
        <a:p>
          <a:endParaRPr lang="ru-RU"/>
        </a:p>
      </dgm:t>
    </dgm:pt>
    <dgm:pt modelId="{551F8D84-5A3D-4C34-8959-6AE4E7AD5D46}" type="sibTrans" cxnId="{6D484E5F-9149-461B-AA90-FBDB81D44FB9}">
      <dgm:prSet/>
      <dgm:spPr/>
      <dgm:t>
        <a:bodyPr/>
        <a:lstStyle/>
        <a:p>
          <a:endParaRPr lang="ru-RU"/>
        </a:p>
      </dgm:t>
    </dgm:pt>
    <dgm:pt modelId="{C8479115-349E-4F0A-AF1D-375BC19A9044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Отбор участников независимой оценки квалификаций;</a:t>
          </a:r>
        </a:p>
      </dgm:t>
    </dgm:pt>
    <dgm:pt modelId="{11CF3B61-68C0-484C-9EC3-B5ECD9B2CE6E}" type="parTrans" cxnId="{3B4A01D1-BFBD-4D93-8D63-69E9D2929840}">
      <dgm:prSet/>
      <dgm:spPr/>
      <dgm:t>
        <a:bodyPr/>
        <a:lstStyle/>
        <a:p>
          <a:endParaRPr lang="ru-RU"/>
        </a:p>
      </dgm:t>
    </dgm:pt>
    <dgm:pt modelId="{8C310B45-EFBB-4ECB-95C6-289635DF7D00}" type="sibTrans" cxnId="{3B4A01D1-BFBD-4D93-8D63-69E9D2929840}">
      <dgm:prSet/>
      <dgm:spPr/>
      <dgm:t>
        <a:bodyPr/>
        <a:lstStyle/>
        <a:p>
          <a:endParaRPr lang="ru-RU"/>
        </a:p>
      </dgm:t>
    </dgm:pt>
    <dgm:pt modelId="{151EDF51-9D22-4344-A000-0994808F0A17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и контроль деятельности участников независимой оценки квалификаций;</a:t>
          </a:r>
        </a:p>
      </dgm:t>
    </dgm:pt>
    <dgm:pt modelId="{82FBFAF7-D171-4791-884E-319D901CA7D7}" type="parTrans" cxnId="{97BF98EB-CDF2-4421-AAE3-8FA2C5D4149D}">
      <dgm:prSet/>
      <dgm:spPr/>
      <dgm:t>
        <a:bodyPr/>
        <a:lstStyle/>
        <a:p>
          <a:endParaRPr lang="ru-RU"/>
        </a:p>
      </dgm:t>
    </dgm:pt>
    <dgm:pt modelId="{BB1403D8-23AA-41DD-AE6F-8925E35567F6}" type="sibTrans" cxnId="{97BF98EB-CDF2-4421-AAE3-8FA2C5D4149D}">
      <dgm:prSet/>
      <dgm:spPr/>
      <dgm:t>
        <a:bodyPr/>
        <a:lstStyle/>
        <a:p>
          <a:endParaRPr lang="ru-RU"/>
        </a:p>
      </dgm:t>
    </dgm:pt>
    <dgm:pt modelId="{D21C2738-3EFA-481A-88F8-EEB895277BE0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Сбор и обработка мониторинговой информации;</a:t>
          </a:r>
        </a:p>
      </dgm:t>
    </dgm:pt>
    <dgm:pt modelId="{DDE85B39-0DFC-4432-A8CD-8C19B4C8E4D2}" type="parTrans" cxnId="{40DAE8D6-3556-4456-878D-C763BB9BF9EF}">
      <dgm:prSet/>
      <dgm:spPr/>
      <dgm:t>
        <a:bodyPr/>
        <a:lstStyle/>
        <a:p>
          <a:endParaRPr lang="ru-RU"/>
        </a:p>
      </dgm:t>
    </dgm:pt>
    <dgm:pt modelId="{7EC35BD9-F159-4D70-AAA3-58723A80B2A9}" type="sibTrans" cxnId="{40DAE8D6-3556-4456-878D-C763BB9BF9EF}">
      <dgm:prSet/>
      <dgm:spPr/>
      <dgm:t>
        <a:bodyPr/>
        <a:lstStyle/>
        <a:p>
          <a:endParaRPr lang="ru-RU"/>
        </a:p>
      </dgm:t>
    </dgm:pt>
    <dgm:pt modelId="{26D25BE1-8196-480E-9AAB-B2434876ECDE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независимой оценки квалификаций в регионах;</a:t>
          </a:r>
        </a:p>
      </dgm:t>
    </dgm:pt>
    <dgm:pt modelId="{05A4DADC-E5C9-474D-8C0F-76FFC326CD9E}" type="parTrans" cxnId="{B7FCB2A5-063F-4FF8-9300-D91DF89F440C}">
      <dgm:prSet/>
      <dgm:spPr/>
      <dgm:t>
        <a:bodyPr/>
        <a:lstStyle/>
        <a:p>
          <a:endParaRPr lang="ru-RU"/>
        </a:p>
      </dgm:t>
    </dgm:pt>
    <dgm:pt modelId="{4C820271-B5C4-493D-AA7F-FFC108D89F4C}" type="sibTrans" cxnId="{B7FCB2A5-063F-4FF8-9300-D91DF89F440C}">
      <dgm:prSet/>
      <dgm:spPr/>
      <dgm:t>
        <a:bodyPr/>
        <a:lstStyle/>
        <a:p>
          <a:endParaRPr lang="ru-RU"/>
        </a:p>
      </dgm:t>
    </dgm:pt>
    <dgm:pt modelId="{C7CD9299-4561-4544-B8DD-3B8C48047B6B}">
      <dgm:prSet phldrT="[Текст]" custT="1"/>
      <dgm:spPr/>
      <dgm:t>
        <a:bodyPr/>
        <a:lstStyle/>
        <a:p>
          <a:r>
            <a:rPr lang="ru-RU" sz="1600" b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Организационно-методическое обеспечение проведения оценки квалификаций;</a:t>
          </a:r>
        </a:p>
      </dgm:t>
    </dgm:pt>
    <dgm:pt modelId="{5367C77F-2BE0-443C-93BD-0A81F63D08D9}" type="parTrans" cxnId="{401CB785-0130-4E57-8473-9C8ACBB55D64}">
      <dgm:prSet/>
      <dgm:spPr/>
      <dgm:t>
        <a:bodyPr/>
        <a:lstStyle/>
        <a:p>
          <a:endParaRPr lang="ru-RU"/>
        </a:p>
      </dgm:t>
    </dgm:pt>
    <dgm:pt modelId="{CDB388FB-D200-4B8C-9031-E13C778DAA57}" type="sibTrans" cxnId="{401CB785-0130-4E57-8473-9C8ACBB55D64}">
      <dgm:prSet/>
      <dgm:spPr/>
      <dgm:t>
        <a:bodyPr/>
        <a:lstStyle/>
        <a:p>
          <a:endParaRPr lang="ru-RU"/>
        </a:p>
      </dgm:t>
    </dgm:pt>
    <dgm:pt modelId="{FFC608D7-0ADF-4299-9D98-79B09271667D}">
      <dgm:prSet phldrT="[Текст]" custT="1"/>
      <dgm:spPr/>
      <dgm:t>
        <a:bodyPr/>
        <a:lstStyle/>
        <a:p>
          <a:r>
            <a:rPr lang="ru-RU" sz="1600" b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профессиональных экзаменов</a:t>
          </a:r>
        </a:p>
      </dgm:t>
    </dgm:pt>
    <dgm:pt modelId="{F140ECAB-892F-4B83-8B33-B4679F275606}" type="parTrans" cxnId="{A18EC6E3-D099-4832-8DEF-B65BCF162B6D}">
      <dgm:prSet/>
      <dgm:spPr/>
      <dgm:t>
        <a:bodyPr/>
        <a:lstStyle/>
        <a:p>
          <a:endParaRPr lang="ru-RU"/>
        </a:p>
      </dgm:t>
    </dgm:pt>
    <dgm:pt modelId="{6B6762AB-3122-4549-B4E4-87E2F0E5DD1C}" type="sibTrans" cxnId="{A18EC6E3-D099-4832-8DEF-B65BCF162B6D}">
      <dgm:prSet/>
      <dgm:spPr/>
      <dgm:t>
        <a:bodyPr/>
        <a:lstStyle/>
        <a:p>
          <a:endParaRPr lang="ru-RU"/>
        </a:p>
      </dgm:t>
    </dgm:pt>
    <dgm:pt modelId="{A6FDF010-BD10-4750-85AF-4B561FADC17F}" type="pres">
      <dgm:prSet presAssocID="{295F81DE-ABFF-4E12-BB1B-19B4B67FC4E6}" presName="Name0" presStyleCnt="0">
        <dgm:presLayoutVars>
          <dgm:dir/>
          <dgm:animLvl val="lvl"/>
          <dgm:resizeHandles val="exact"/>
        </dgm:presLayoutVars>
      </dgm:prSet>
      <dgm:spPr/>
    </dgm:pt>
    <dgm:pt modelId="{7256BC62-4DB3-4719-93C0-D78835796B8F}" type="pres">
      <dgm:prSet presAssocID="{96C753DC-DA30-4A68-A4A3-3A107828FF0F}" presName="linNode" presStyleCnt="0"/>
      <dgm:spPr/>
    </dgm:pt>
    <dgm:pt modelId="{89166D07-13FA-460D-A3ED-7A398E9428CE}" type="pres">
      <dgm:prSet presAssocID="{96C753DC-DA30-4A68-A4A3-3A107828FF0F}" presName="parentText" presStyleLbl="node1" presStyleIdx="0" presStyleCnt="3" custScaleX="2000000">
        <dgm:presLayoutVars>
          <dgm:chMax val="1"/>
          <dgm:bulletEnabled val="1"/>
        </dgm:presLayoutVars>
      </dgm:prSet>
      <dgm:spPr/>
    </dgm:pt>
    <dgm:pt modelId="{6FDFD7A5-D412-4599-9478-F467C96DB44D}" type="pres">
      <dgm:prSet presAssocID="{96C753DC-DA30-4A68-A4A3-3A107828FF0F}" presName="descendantText" presStyleLbl="alignAccFollowNode1" presStyleIdx="0" presStyleCnt="3" custScaleX="2000000" custLinFactNeighborX="-2430" custLinFactNeighborY="2975">
        <dgm:presLayoutVars>
          <dgm:bulletEnabled val="1"/>
        </dgm:presLayoutVars>
      </dgm:prSet>
      <dgm:spPr/>
    </dgm:pt>
    <dgm:pt modelId="{7C5977A1-E04E-432C-B915-99B32C13C53A}" type="pres">
      <dgm:prSet presAssocID="{D8FD2A53-F507-4B9D-85CE-9520A0195F70}" presName="sp" presStyleCnt="0"/>
      <dgm:spPr/>
    </dgm:pt>
    <dgm:pt modelId="{5EAE9E6B-28AE-4403-BB4A-677DC43F7A50}" type="pres">
      <dgm:prSet presAssocID="{AA611E7C-A096-4559-A5AF-ED41220DF19B}" presName="linNode" presStyleCnt="0"/>
      <dgm:spPr/>
    </dgm:pt>
    <dgm:pt modelId="{3597FC55-313B-4A8D-9432-874069DD3C9A}" type="pres">
      <dgm:prSet presAssocID="{AA611E7C-A096-4559-A5AF-ED41220DF19B}" presName="parentText" presStyleLbl="node1" presStyleIdx="1" presStyleCnt="3" custScaleX="2000000">
        <dgm:presLayoutVars>
          <dgm:chMax val="1"/>
          <dgm:bulletEnabled val="1"/>
        </dgm:presLayoutVars>
      </dgm:prSet>
      <dgm:spPr/>
    </dgm:pt>
    <dgm:pt modelId="{6C072A89-5D73-4AE0-940E-F94EC78245AA}" type="pres">
      <dgm:prSet presAssocID="{AA611E7C-A096-4559-A5AF-ED41220DF19B}" presName="descendantText" presStyleLbl="alignAccFollowNode1" presStyleIdx="1" presStyleCnt="3" custScaleX="2000000" custLinFactNeighborX="-2430" custLinFactNeighborY="5477">
        <dgm:presLayoutVars>
          <dgm:bulletEnabled val="1"/>
        </dgm:presLayoutVars>
      </dgm:prSet>
      <dgm:spPr/>
    </dgm:pt>
    <dgm:pt modelId="{CABC72FE-88AE-47E1-8439-2049B4EA7A96}" type="pres">
      <dgm:prSet presAssocID="{CF07E450-BC75-4B3F-813F-F70AFCDE0A12}" presName="sp" presStyleCnt="0"/>
      <dgm:spPr/>
    </dgm:pt>
    <dgm:pt modelId="{B07192AF-D9DF-4A4D-963B-1815C200C671}" type="pres">
      <dgm:prSet presAssocID="{AC644C23-CBF0-4AAC-89C3-EBFA7F63306A}" presName="linNode" presStyleCnt="0"/>
      <dgm:spPr/>
    </dgm:pt>
    <dgm:pt modelId="{82AFCC7E-ABEB-4DEE-9902-6B033E40C50A}" type="pres">
      <dgm:prSet presAssocID="{AC644C23-CBF0-4AAC-89C3-EBFA7F63306A}" presName="parentText" presStyleLbl="node1" presStyleIdx="2" presStyleCnt="3" custScaleX="2000000">
        <dgm:presLayoutVars>
          <dgm:chMax val="1"/>
          <dgm:bulletEnabled val="1"/>
        </dgm:presLayoutVars>
      </dgm:prSet>
      <dgm:spPr/>
    </dgm:pt>
    <dgm:pt modelId="{752DD72F-012E-4076-A45F-D2A48D6371FA}" type="pres">
      <dgm:prSet presAssocID="{AC644C23-CBF0-4AAC-89C3-EBFA7F63306A}" presName="descendantText" presStyleLbl="alignAccFollowNode1" presStyleIdx="2" presStyleCnt="3" custScaleX="2000000" custLinFactNeighborX="2333" custLinFactNeighborY="10715">
        <dgm:presLayoutVars>
          <dgm:bulletEnabled val="1"/>
        </dgm:presLayoutVars>
      </dgm:prSet>
      <dgm:spPr/>
    </dgm:pt>
  </dgm:ptLst>
  <dgm:cxnLst>
    <dgm:cxn modelId="{6D484E5F-9149-461B-AA90-FBDB81D44FB9}" srcId="{96C753DC-DA30-4A68-A4A3-3A107828FF0F}" destId="{481E1BE7-D2A2-4D6F-A8E9-EAD6922AE899}" srcOrd="0" destOrd="0" parTransId="{5F0D43D3-B72D-46F9-9E2F-1BB582E790C0}" sibTransId="{551F8D84-5A3D-4C34-8959-6AE4E7AD5D46}"/>
    <dgm:cxn modelId="{BC96619B-586F-4D79-8EB4-F7E04820B394}" type="presOf" srcId="{C8479115-349E-4F0A-AF1D-375BC19A9044}" destId="{6FDFD7A5-D412-4599-9478-F467C96DB44D}" srcOrd="0" destOrd="1" presId="urn:microsoft.com/office/officeart/2005/8/layout/vList5"/>
    <dgm:cxn modelId="{97BF98EB-CDF2-4421-AAE3-8FA2C5D4149D}" srcId="{96C753DC-DA30-4A68-A4A3-3A107828FF0F}" destId="{151EDF51-9D22-4344-A000-0994808F0A17}" srcOrd="2" destOrd="0" parTransId="{82FBFAF7-D171-4791-884E-319D901CA7D7}" sibTransId="{BB1403D8-23AA-41DD-AE6F-8925E35567F6}"/>
    <dgm:cxn modelId="{92B2BEF0-8576-47A2-8986-22CB1744985A}" type="presOf" srcId="{AA611E7C-A096-4559-A5AF-ED41220DF19B}" destId="{3597FC55-313B-4A8D-9432-874069DD3C9A}" srcOrd="0" destOrd="0" presId="urn:microsoft.com/office/officeart/2005/8/layout/vList5"/>
    <dgm:cxn modelId="{0BA1F13D-B075-4F13-A773-8FE36F75F0B1}" type="presOf" srcId="{295F81DE-ABFF-4E12-BB1B-19B4B67FC4E6}" destId="{A6FDF010-BD10-4750-85AF-4B561FADC17F}" srcOrd="0" destOrd="0" presId="urn:microsoft.com/office/officeart/2005/8/layout/vList5"/>
    <dgm:cxn modelId="{8640C3B6-15C6-405F-AE15-C3E9C7FF4E0E}" type="presOf" srcId="{26D25BE1-8196-480E-9AAB-B2434876ECDE}" destId="{6C072A89-5D73-4AE0-940E-F94EC78245AA}" srcOrd="0" destOrd="2" presId="urn:microsoft.com/office/officeart/2005/8/layout/vList5"/>
    <dgm:cxn modelId="{33642608-3B0C-434F-A0FD-845D6FAE8AFB}" srcId="{AA611E7C-A096-4559-A5AF-ED41220DF19B}" destId="{0DB3A5AA-1F8D-44D5-91E0-32AEB3979CB8}" srcOrd="0" destOrd="0" parTransId="{546B8546-F90F-4B97-8B45-50B237BBE0E4}" sibTransId="{3F46FFC8-8D1E-4D6B-9FD4-B23880761A0E}"/>
    <dgm:cxn modelId="{401CB785-0130-4E57-8473-9C8ACBB55D64}" srcId="{AC644C23-CBF0-4AAC-89C3-EBFA7F63306A}" destId="{C7CD9299-4561-4544-B8DD-3B8C48047B6B}" srcOrd="0" destOrd="0" parTransId="{5367C77F-2BE0-443C-93BD-0A81F63D08D9}" sibTransId="{CDB388FB-D200-4B8C-9031-E13C778DAA57}"/>
    <dgm:cxn modelId="{B9AE91E2-28DD-4CDC-8777-50A6055AB728}" type="presOf" srcId="{D21C2738-3EFA-481A-88F8-EEB895277BE0}" destId="{6C072A89-5D73-4AE0-940E-F94EC78245AA}" srcOrd="0" destOrd="1" presId="urn:microsoft.com/office/officeart/2005/8/layout/vList5"/>
    <dgm:cxn modelId="{A18EC6E3-D099-4832-8DEF-B65BCF162B6D}" srcId="{AC644C23-CBF0-4AAC-89C3-EBFA7F63306A}" destId="{FFC608D7-0ADF-4299-9D98-79B09271667D}" srcOrd="1" destOrd="0" parTransId="{F140ECAB-892F-4B83-8B33-B4679F275606}" sibTransId="{6B6762AB-3122-4549-B4E4-87E2F0E5DD1C}"/>
    <dgm:cxn modelId="{9BB05550-710B-432E-B4C3-038369EE1D5F}" type="presOf" srcId="{FFC608D7-0ADF-4299-9D98-79B09271667D}" destId="{752DD72F-012E-4076-A45F-D2A48D6371FA}" srcOrd="0" destOrd="1" presId="urn:microsoft.com/office/officeart/2005/8/layout/vList5"/>
    <dgm:cxn modelId="{91177E07-738A-4D8B-9448-655804600133}" type="presOf" srcId="{C7CD9299-4561-4544-B8DD-3B8C48047B6B}" destId="{752DD72F-012E-4076-A45F-D2A48D6371FA}" srcOrd="0" destOrd="0" presId="urn:microsoft.com/office/officeart/2005/8/layout/vList5"/>
    <dgm:cxn modelId="{40DAE8D6-3556-4456-878D-C763BB9BF9EF}" srcId="{AA611E7C-A096-4559-A5AF-ED41220DF19B}" destId="{D21C2738-3EFA-481A-88F8-EEB895277BE0}" srcOrd="1" destOrd="0" parTransId="{DDE85B39-0DFC-4432-A8CD-8C19B4C8E4D2}" sibTransId="{7EC35BD9-F159-4D70-AAA3-58723A80B2A9}"/>
    <dgm:cxn modelId="{AFFAAAFA-FA13-46EA-9E7E-F7E7E985B34F}" srcId="{295F81DE-ABFF-4E12-BB1B-19B4B67FC4E6}" destId="{96C753DC-DA30-4A68-A4A3-3A107828FF0F}" srcOrd="0" destOrd="0" parTransId="{43ABF8CE-0064-4CF0-AE34-6670AD449EA1}" sibTransId="{D8FD2A53-F507-4B9D-85CE-9520A0195F70}"/>
    <dgm:cxn modelId="{D8CD4B0B-1D81-4784-8E87-5638603EB55A}" type="presOf" srcId="{151EDF51-9D22-4344-A000-0994808F0A17}" destId="{6FDFD7A5-D412-4599-9478-F467C96DB44D}" srcOrd="0" destOrd="2" presId="urn:microsoft.com/office/officeart/2005/8/layout/vList5"/>
    <dgm:cxn modelId="{03D40E5D-B155-4437-A160-A21EDD77C53B}" type="presOf" srcId="{0DB3A5AA-1F8D-44D5-91E0-32AEB3979CB8}" destId="{6C072A89-5D73-4AE0-940E-F94EC78245AA}" srcOrd="0" destOrd="0" presId="urn:microsoft.com/office/officeart/2005/8/layout/vList5"/>
    <dgm:cxn modelId="{615D6FB8-AA86-426E-AD8E-99EF46F583BF}" srcId="{295F81DE-ABFF-4E12-BB1B-19B4B67FC4E6}" destId="{AA611E7C-A096-4559-A5AF-ED41220DF19B}" srcOrd="1" destOrd="0" parTransId="{A25204D9-A33E-4C96-BF95-180510977D39}" sibTransId="{CF07E450-BC75-4B3F-813F-F70AFCDE0A12}"/>
    <dgm:cxn modelId="{3B4A01D1-BFBD-4D93-8D63-69E9D2929840}" srcId="{96C753DC-DA30-4A68-A4A3-3A107828FF0F}" destId="{C8479115-349E-4F0A-AF1D-375BC19A9044}" srcOrd="1" destOrd="0" parTransId="{11CF3B61-68C0-484C-9EC3-B5ECD9B2CE6E}" sibTransId="{8C310B45-EFBB-4ECB-95C6-289635DF7D00}"/>
    <dgm:cxn modelId="{0F703FB0-A06A-4D76-BFEA-25B2CC82197F}" srcId="{295F81DE-ABFF-4E12-BB1B-19B4B67FC4E6}" destId="{AC644C23-CBF0-4AAC-89C3-EBFA7F63306A}" srcOrd="2" destOrd="0" parTransId="{74C086B0-1A90-4EC7-9162-BD6E71485D12}" sibTransId="{396B1283-A02D-4F96-AB06-EB18919E539A}"/>
    <dgm:cxn modelId="{8CA48246-0C68-4475-A26D-759AB04ABDF4}" type="presOf" srcId="{481E1BE7-D2A2-4D6F-A8E9-EAD6922AE899}" destId="{6FDFD7A5-D412-4599-9478-F467C96DB44D}" srcOrd="0" destOrd="0" presId="urn:microsoft.com/office/officeart/2005/8/layout/vList5"/>
    <dgm:cxn modelId="{E2321B19-64FD-4D31-9E08-7204365BD8F3}" type="presOf" srcId="{AC644C23-CBF0-4AAC-89C3-EBFA7F63306A}" destId="{82AFCC7E-ABEB-4DEE-9902-6B033E40C50A}" srcOrd="0" destOrd="0" presId="urn:microsoft.com/office/officeart/2005/8/layout/vList5"/>
    <dgm:cxn modelId="{B7FCB2A5-063F-4FF8-9300-D91DF89F440C}" srcId="{AA611E7C-A096-4559-A5AF-ED41220DF19B}" destId="{26D25BE1-8196-480E-9AAB-B2434876ECDE}" srcOrd="2" destOrd="0" parTransId="{05A4DADC-E5C9-474D-8C0F-76FFC326CD9E}" sibTransId="{4C820271-B5C4-493D-AA7F-FFC108D89F4C}"/>
    <dgm:cxn modelId="{2B7B6306-FCB2-463C-B2A5-9F7497EF5C5B}" type="presOf" srcId="{96C753DC-DA30-4A68-A4A3-3A107828FF0F}" destId="{89166D07-13FA-460D-A3ED-7A398E9428CE}" srcOrd="0" destOrd="0" presId="urn:microsoft.com/office/officeart/2005/8/layout/vList5"/>
    <dgm:cxn modelId="{EC826C27-9FE8-4796-821E-13B488EF4DD7}" type="presParOf" srcId="{A6FDF010-BD10-4750-85AF-4B561FADC17F}" destId="{7256BC62-4DB3-4719-93C0-D78835796B8F}" srcOrd="0" destOrd="0" presId="urn:microsoft.com/office/officeart/2005/8/layout/vList5"/>
    <dgm:cxn modelId="{0AB297E9-C2B2-43DC-992C-7D361734270F}" type="presParOf" srcId="{7256BC62-4DB3-4719-93C0-D78835796B8F}" destId="{89166D07-13FA-460D-A3ED-7A398E9428CE}" srcOrd="0" destOrd="0" presId="urn:microsoft.com/office/officeart/2005/8/layout/vList5"/>
    <dgm:cxn modelId="{B888CBEA-8983-4B7E-9843-4A82B831DEBA}" type="presParOf" srcId="{7256BC62-4DB3-4719-93C0-D78835796B8F}" destId="{6FDFD7A5-D412-4599-9478-F467C96DB44D}" srcOrd="1" destOrd="0" presId="urn:microsoft.com/office/officeart/2005/8/layout/vList5"/>
    <dgm:cxn modelId="{1583D8BD-33D0-4644-BEE7-409224566962}" type="presParOf" srcId="{A6FDF010-BD10-4750-85AF-4B561FADC17F}" destId="{7C5977A1-E04E-432C-B915-99B32C13C53A}" srcOrd="1" destOrd="0" presId="urn:microsoft.com/office/officeart/2005/8/layout/vList5"/>
    <dgm:cxn modelId="{EE8A5CAD-B017-4301-9C2C-E70B3641AEB9}" type="presParOf" srcId="{A6FDF010-BD10-4750-85AF-4B561FADC17F}" destId="{5EAE9E6B-28AE-4403-BB4A-677DC43F7A50}" srcOrd="2" destOrd="0" presId="urn:microsoft.com/office/officeart/2005/8/layout/vList5"/>
    <dgm:cxn modelId="{A24D241A-147F-48E8-8E3B-89F2E3DC9186}" type="presParOf" srcId="{5EAE9E6B-28AE-4403-BB4A-677DC43F7A50}" destId="{3597FC55-313B-4A8D-9432-874069DD3C9A}" srcOrd="0" destOrd="0" presId="urn:microsoft.com/office/officeart/2005/8/layout/vList5"/>
    <dgm:cxn modelId="{21FBF821-50FF-480F-BEE3-1CF2242CAA37}" type="presParOf" srcId="{5EAE9E6B-28AE-4403-BB4A-677DC43F7A50}" destId="{6C072A89-5D73-4AE0-940E-F94EC78245AA}" srcOrd="1" destOrd="0" presId="urn:microsoft.com/office/officeart/2005/8/layout/vList5"/>
    <dgm:cxn modelId="{004FDEDF-A885-485E-ABA2-778D2CE692AF}" type="presParOf" srcId="{A6FDF010-BD10-4750-85AF-4B561FADC17F}" destId="{CABC72FE-88AE-47E1-8439-2049B4EA7A96}" srcOrd="3" destOrd="0" presId="urn:microsoft.com/office/officeart/2005/8/layout/vList5"/>
    <dgm:cxn modelId="{182B2E88-800A-4D73-9D61-408642FF85B8}" type="presParOf" srcId="{A6FDF010-BD10-4750-85AF-4B561FADC17F}" destId="{B07192AF-D9DF-4A4D-963B-1815C200C671}" srcOrd="4" destOrd="0" presId="urn:microsoft.com/office/officeart/2005/8/layout/vList5"/>
    <dgm:cxn modelId="{01C65689-1BF6-4BD8-8383-CDE7D55CDBF5}" type="presParOf" srcId="{B07192AF-D9DF-4A4D-963B-1815C200C671}" destId="{82AFCC7E-ABEB-4DEE-9902-6B033E40C50A}" srcOrd="0" destOrd="0" presId="urn:microsoft.com/office/officeart/2005/8/layout/vList5"/>
    <dgm:cxn modelId="{51586582-F142-4BD5-8FBD-6BB37D22C125}" type="presParOf" srcId="{B07192AF-D9DF-4A4D-963B-1815C200C671}" destId="{752DD72F-012E-4076-A45F-D2A48D6371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09C06-A4EC-4507-ABC1-AB9A6C2AC4B2}">
      <dsp:nvSpPr>
        <dsp:cNvPr id="0" name=""/>
        <dsp:cNvSpPr/>
      </dsp:nvSpPr>
      <dsp:spPr>
        <a:xfrm>
          <a:off x="3467162" y="1967066"/>
          <a:ext cx="2095536" cy="18939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участие всех  сторон социального партнерства</a:t>
          </a:r>
        </a:p>
      </dsp:txBody>
      <dsp:txXfrm>
        <a:off x="3774046" y="2244429"/>
        <a:ext cx="1481768" cy="1339226"/>
      </dsp:txXfrm>
    </dsp:sp>
    <dsp:sp modelId="{68B47BC9-EF87-44F3-A7AA-8CEA3F0C0C3C}">
      <dsp:nvSpPr>
        <dsp:cNvPr id="0" name=""/>
        <dsp:cNvSpPr/>
      </dsp:nvSpPr>
      <dsp:spPr>
        <a:xfrm rot="12061152">
          <a:off x="3175265" y="2171319"/>
          <a:ext cx="286429" cy="514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258335" y="2289679"/>
        <a:ext cx="200500" cy="308849"/>
      </dsp:txXfrm>
    </dsp:sp>
    <dsp:sp modelId="{DC88329B-401C-44FD-93AB-845E2E4A2C6B}">
      <dsp:nvSpPr>
        <dsp:cNvPr id="0" name=""/>
        <dsp:cNvSpPr/>
      </dsp:nvSpPr>
      <dsp:spPr>
        <a:xfrm>
          <a:off x="427949" y="1143926"/>
          <a:ext cx="2900632" cy="151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Квалификационные требования, профессиональные стандарты, реестр проф. стандартов</a:t>
          </a:r>
        </a:p>
      </dsp:txBody>
      <dsp:txXfrm>
        <a:off x="852737" y="1365641"/>
        <a:ext cx="2051056" cy="1070533"/>
      </dsp:txXfrm>
    </dsp:sp>
    <dsp:sp modelId="{88C0FD06-7E71-4E3E-9940-0936749053AE}">
      <dsp:nvSpPr>
        <dsp:cNvPr id="0" name=""/>
        <dsp:cNvSpPr/>
      </dsp:nvSpPr>
      <dsp:spPr>
        <a:xfrm rot="20204352">
          <a:off x="5548146" y="2157643"/>
          <a:ext cx="255387" cy="514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51260" y="2275720"/>
        <a:ext cx="178771" cy="308849"/>
      </dsp:txXfrm>
    </dsp:sp>
    <dsp:sp modelId="{863240BC-EB53-4E8D-B402-1A890798ABA6}">
      <dsp:nvSpPr>
        <dsp:cNvPr id="0" name=""/>
        <dsp:cNvSpPr/>
      </dsp:nvSpPr>
      <dsp:spPr>
        <a:xfrm>
          <a:off x="5520164" y="1060788"/>
          <a:ext cx="3090165" cy="151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Система профессионального образования, образовательные стандарты и программы</a:t>
          </a:r>
        </a:p>
      </dsp:txBody>
      <dsp:txXfrm>
        <a:off x="5972708" y="1282503"/>
        <a:ext cx="2185077" cy="1070533"/>
      </dsp:txXfrm>
    </dsp:sp>
    <dsp:sp modelId="{433ADC5A-4B95-4A28-81B4-FA639585482F}">
      <dsp:nvSpPr>
        <dsp:cNvPr id="0" name=""/>
        <dsp:cNvSpPr/>
      </dsp:nvSpPr>
      <dsp:spPr>
        <a:xfrm rot="1004292">
          <a:off x="5615092" y="3029883"/>
          <a:ext cx="281640" cy="514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16882" y="3120665"/>
        <a:ext cx="197148" cy="308849"/>
      </dsp:txXfrm>
    </dsp:sp>
    <dsp:sp modelId="{CEA80B19-DF50-4A1F-8340-D5256724CA5A}">
      <dsp:nvSpPr>
        <dsp:cNvPr id="0" name=""/>
        <dsp:cNvSpPr/>
      </dsp:nvSpPr>
      <dsp:spPr>
        <a:xfrm>
          <a:off x="5842593" y="2976363"/>
          <a:ext cx="2793231" cy="151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Система оценки квалификаций на соответствие проф. стандартам</a:t>
          </a:r>
        </a:p>
      </dsp:txBody>
      <dsp:txXfrm>
        <a:off x="6251652" y="3198078"/>
        <a:ext cx="1975113" cy="1070533"/>
      </dsp:txXfrm>
    </dsp:sp>
    <dsp:sp modelId="{A562625F-62BB-4EE2-B7E5-CAB5702C8DE7}">
      <dsp:nvSpPr>
        <dsp:cNvPr id="0" name=""/>
        <dsp:cNvSpPr/>
      </dsp:nvSpPr>
      <dsp:spPr>
        <a:xfrm rot="5523732">
          <a:off x="4392346" y="3748127"/>
          <a:ext cx="181312" cy="514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4420522" y="3823897"/>
        <a:ext cx="126918" cy="308849"/>
      </dsp:txXfrm>
    </dsp:sp>
    <dsp:sp modelId="{82AAE4B3-BF5E-4442-BFB6-9FC8CA81F211}">
      <dsp:nvSpPr>
        <dsp:cNvPr id="0" name=""/>
        <dsp:cNvSpPr/>
      </dsp:nvSpPr>
      <dsp:spPr>
        <a:xfrm>
          <a:off x="2877475" y="4202307"/>
          <a:ext cx="3132480" cy="1379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Независимая оценка результатов образования, профессионально-общественная аккредитация образовательных программ </a:t>
          </a:r>
        </a:p>
      </dsp:txBody>
      <dsp:txXfrm>
        <a:off x="3336216" y="4404260"/>
        <a:ext cx="2214998" cy="975117"/>
      </dsp:txXfrm>
    </dsp:sp>
    <dsp:sp modelId="{04AC8505-E8AF-4528-BD02-24B23B4EE157}">
      <dsp:nvSpPr>
        <dsp:cNvPr id="0" name=""/>
        <dsp:cNvSpPr/>
      </dsp:nvSpPr>
      <dsp:spPr>
        <a:xfrm rot="9613260">
          <a:off x="3085613" y="3093156"/>
          <a:ext cx="346255" cy="514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186425" y="3178530"/>
        <a:ext cx="242379" cy="308849"/>
      </dsp:txXfrm>
    </dsp:sp>
    <dsp:sp modelId="{FA017842-BCC2-4CBF-8587-A3AFAAD55F6F}">
      <dsp:nvSpPr>
        <dsp:cNvPr id="0" name=""/>
        <dsp:cNvSpPr/>
      </dsp:nvSpPr>
      <dsp:spPr>
        <a:xfrm>
          <a:off x="497965" y="3129069"/>
          <a:ext cx="2627997" cy="151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Профориентация, создание стимулов для выбора и трудоустройства по профессии </a:t>
          </a:r>
        </a:p>
      </dsp:txBody>
      <dsp:txXfrm>
        <a:off x="882826" y="3350784"/>
        <a:ext cx="1858275" cy="1070533"/>
      </dsp:txXfrm>
    </dsp:sp>
    <dsp:sp modelId="{6F691DBF-62F0-46D2-B115-596D11BA3D0A}">
      <dsp:nvSpPr>
        <dsp:cNvPr id="0" name=""/>
        <dsp:cNvSpPr/>
      </dsp:nvSpPr>
      <dsp:spPr>
        <a:xfrm rot="15733188">
          <a:off x="4269204" y="1508287"/>
          <a:ext cx="207040" cy="514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4304464" y="1642006"/>
        <a:ext cx="144928" cy="308849"/>
      </dsp:txXfrm>
    </dsp:sp>
    <dsp:sp modelId="{4A03CA01-D724-4477-92F8-2774A4BF8E99}">
      <dsp:nvSpPr>
        <dsp:cNvPr id="0" name=""/>
        <dsp:cNvSpPr/>
      </dsp:nvSpPr>
      <dsp:spPr>
        <a:xfrm>
          <a:off x="2734857" y="74999"/>
          <a:ext cx="2991197" cy="151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Прогнозирование потребности на рынке труда, Справочник профессий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72908" y="296714"/>
        <a:ext cx="2115095" cy="10705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6C0B0-4B25-4DBE-ABA7-994F18C55D06}">
      <dsp:nvSpPr>
        <dsp:cNvPr id="0" name=""/>
        <dsp:cNvSpPr/>
      </dsp:nvSpPr>
      <dsp:spPr>
        <a:xfrm>
          <a:off x="0" y="0"/>
          <a:ext cx="10751127" cy="571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Состав </a:t>
          </a:r>
          <a:r>
            <a:rPr lang="ru-RU" sz="16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НСПК</a:t>
          </a:r>
          <a:endParaRPr lang="ru-RU" sz="160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76" y="27876"/>
        <a:ext cx="10695375" cy="515298"/>
      </dsp:txXfrm>
    </dsp:sp>
    <dsp:sp modelId="{522A7C5F-0F2D-4677-B64B-CF93714F563D}">
      <dsp:nvSpPr>
        <dsp:cNvPr id="0" name=""/>
        <dsp:cNvSpPr/>
      </dsp:nvSpPr>
      <dsp:spPr>
        <a:xfrm>
          <a:off x="0" y="585626"/>
          <a:ext cx="10751127" cy="2177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48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Администрация Президента</a:t>
          </a:r>
          <a:endParaRPr lang="ru-RU" sz="14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Министерство труда и социальной защиты РФ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Министерство образования и науки РФ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Министерство промышленности и торговли РФ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Российский союз промышленников и предпринимателей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Ведущие объединения работодателей,  крупные государственные корпорации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Федерация независимых профсоюзов России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Ведущие университеты, ассоциация СПО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585626"/>
        <a:ext cx="10751127" cy="2177050"/>
      </dsp:txXfrm>
    </dsp:sp>
    <dsp:sp modelId="{95F1BFF2-5598-4DD1-AFB9-856FE997BD1D}">
      <dsp:nvSpPr>
        <dsp:cNvPr id="0" name=""/>
        <dsp:cNvSpPr/>
      </dsp:nvSpPr>
      <dsp:spPr>
        <a:xfrm>
          <a:off x="0" y="2697537"/>
          <a:ext cx="10751127" cy="481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u="none" kern="1200">
              <a:latin typeface="Times New Roman" panose="02020603050405020304" pitchFamily="18" charset="0"/>
              <a:cs typeface="Times New Roman" panose="02020603050405020304" pitchFamily="18" charset="0"/>
            </a:rPr>
            <a:t>Структура НСПК</a:t>
          </a:r>
          <a:endParaRPr lang="ru-RU" sz="1400" b="1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00" y="2721037"/>
        <a:ext cx="10704127" cy="434390"/>
      </dsp:txXfrm>
    </dsp:sp>
    <dsp:sp modelId="{D55ABB97-58C0-4501-BA63-DFDC43CCF292}">
      <dsp:nvSpPr>
        <dsp:cNvPr id="0" name=""/>
        <dsp:cNvSpPr/>
      </dsp:nvSpPr>
      <dsp:spPr>
        <a:xfrm>
          <a:off x="0" y="3244067"/>
          <a:ext cx="10751127" cy="174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48" tIns="20320" rIns="113792" bIns="20320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rPr>
            <a:t>Структура НСПК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Советы по профессиональным квалификациям в 22 областях профессиональной деятельности</a:t>
          </a:r>
        </a:p>
        <a:p>
          <a:pPr marL="0" lvl="1" indent="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вопросам оценки квалификации и качества подготовки кадров</a:t>
          </a:r>
          <a:endParaRPr lang="ru-RU" sz="1600" b="1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поддержке лучших практик развития квалификаций </a:t>
          </a:r>
        </a:p>
        <a:p>
          <a:pPr marL="0" lvl="1" indent="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применению профессиональных стандартов в системе профессионального образования и обучения</a:t>
          </a:r>
        </a:p>
        <a:p>
          <a:pPr marL="0" lvl="1" indent="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профессиональным стандартам</a:t>
          </a:r>
        </a:p>
        <a:p>
          <a:pPr marL="0" lvl="1" indent="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Рабочая группа по формированию советов по профессиональным квалификациям</a:t>
          </a:r>
        </a:p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244067"/>
        <a:ext cx="10751127" cy="1747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5E09B-C69A-4BBF-A06B-69F0B17BD3EC}">
      <dsp:nvSpPr>
        <dsp:cNvPr id="0" name=""/>
        <dsp:cNvSpPr/>
      </dsp:nvSpPr>
      <dsp:spPr>
        <a:xfrm>
          <a:off x="0" y="926"/>
          <a:ext cx="10183812" cy="321849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Федеральный закон № 273-ФЗ от 29 декабря 2012 «Об образовании в Российской Федерации»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i="1" kern="1200" dirty="0">
              <a:latin typeface="Times New Roman" pitchFamily="18" charset="0"/>
              <a:cs typeface="Times New Roman" pitchFamily="18" charset="0"/>
            </a:rPr>
            <a:t>Пункт 7 Статьи 11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При формировании федеральных государственных образовательных стандартов профессионального образования учитываются положения соответствующих профессиональных стандартов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Постановление Правительства Российской Федерации  от 5 августа 2013  г. № 661 «Об утверждении Правил разработки, утверждения федеральных государственных образовательных стандартов и внесения в них изменений» (в редакции постановления Правительства Российской Федерации от  12 апреля 2016 г. №  295)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i="1" kern="1200" dirty="0">
              <a:latin typeface="Times New Roman" pitchFamily="18" charset="0"/>
              <a:cs typeface="Times New Roman" pitchFamily="18" charset="0"/>
            </a:rPr>
            <a:t>Пункт 21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В целях обеспечения учета в стандартах профессионального образования положений соответствующих профессиональных стандартов Минтруда России представляет в Минобрнауки России информацию об утвержденных профессиональных стандартах в течение 10 дней со дня их вступления в силу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7114" y="158040"/>
        <a:ext cx="9869584" cy="2904263"/>
      </dsp:txXfrm>
    </dsp:sp>
    <dsp:sp modelId="{2237C89E-6DD1-4CAB-B290-8F6D897EBDBD}">
      <dsp:nvSpPr>
        <dsp:cNvPr id="0" name=""/>
        <dsp:cNvSpPr/>
      </dsp:nvSpPr>
      <dsp:spPr>
        <a:xfrm>
          <a:off x="0" y="3219916"/>
          <a:ext cx="10183812" cy="1480949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 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         (22 января 2015 г. N ДЛ-1/05вн), одобренные рабочей группой по применению профессиональных стандартов в системе профессионального образования и обучения Национального совета при Президенте Российской Федерации по профессиональным квалификациям (протокол от 12 марта 2015 г. № 5)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2294" y="3292210"/>
        <a:ext cx="10039224" cy="1336361"/>
      </dsp:txXfrm>
    </dsp:sp>
    <dsp:sp modelId="{1B34240C-E230-4D48-BD74-F60A4D4D94AC}">
      <dsp:nvSpPr>
        <dsp:cNvPr id="0" name=""/>
        <dsp:cNvSpPr/>
      </dsp:nvSpPr>
      <dsp:spPr>
        <a:xfrm>
          <a:off x="0" y="4704445"/>
          <a:ext cx="10183812" cy="1175232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Статья 96 Закона об образовании  - предусмотрен механизм профессионально-общественной аккредитации образовательных программ работодателями</a:t>
          </a:r>
        </a:p>
      </dsp:txBody>
      <dsp:txXfrm>
        <a:off x="57370" y="4761815"/>
        <a:ext cx="10069072" cy="10604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FD7A5-D412-4599-9478-F467C96DB44D}">
      <dsp:nvSpPr>
        <dsp:cNvPr id="0" name=""/>
        <dsp:cNvSpPr/>
      </dsp:nvSpPr>
      <dsp:spPr>
        <a:xfrm rot="5400000">
          <a:off x="5905684" y="-2240844"/>
          <a:ext cx="1280954" cy="61639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Подзаконные акты;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Отбор участников независимой оценки квалификаций;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и контроль деятельности участников независимой оценки квалификаций;</a:t>
          </a:r>
        </a:p>
      </dsp:txBody>
      <dsp:txXfrm rot="-5400000">
        <a:off x="3464186" y="263185"/>
        <a:ext cx="6101421" cy="1155892"/>
      </dsp:txXfrm>
    </dsp:sp>
    <dsp:sp modelId="{89166D07-13FA-460D-A3ED-7A398E9428CE}">
      <dsp:nvSpPr>
        <dsp:cNvPr id="0" name=""/>
        <dsp:cNvSpPr/>
      </dsp:nvSpPr>
      <dsp:spPr>
        <a:xfrm>
          <a:off x="1175" y="2426"/>
          <a:ext cx="3467223" cy="16011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Регулятор: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Минтруд России, национальный совет при Президенте Российской Федерации по профессиональным квалификациям</a:t>
          </a:r>
          <a:b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339" y="80590"/>
        <a:ext cx="3310895" cy="1444865"/>
      </dsp:txXfrm>
    </dsp:sp>
    <dsp:sp modelId="{6C072A89-5D73-4AE0-940E-F94EC78245AA}">
      <dsp:nvSpPr>
        <dsp:cNvPr id="0" name=""/>
        <dsp:cNvSpPr/>
      </dsp:nvSpPr>
      <dsp:spPr>
        <a:xfrm rot="5400000">
          <a:off x="5905684" y="-527542"/>
          <a:ext cx="1280954" cy="61639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Ведение информационных ресурсов;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Сбор и обработка мониторинговой информации;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независимой оценки квалификаций в регионах;</a:t>
          </a:r>
        </a:p>
      </dsp:txBody>
      <dsp:txXfrm rot="-5400000">
        <a:off x="3464186" y="1976487"/>
        <a:ext cx="6101421" cy="1155892"/>
      </dsp:txXfrm>
    </dsp:sp>
    <dsp:sp modelId="{3597FC55-313B-4A8D-9432-874069DD3C9A}">
      <dsp:nvSpPr>
        <dsp:cNvPr id="0" name=""/>
        <dsp:cNvSpPr/>
      </dsp:nvSpPr>
      <dsp:spPr>
        <a:xfrm>
          <a:off x="1175" y="1683679"/>
          <a:ext cx="3467223" cy="16011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Оператор: НАРК</a:t>
          </a:r>
        </a:p>
      </dsp:txBody>
      <dsp:txXfrm>
        <a:off x="79339" y="1761843"/>
        <a:ext cx="3310895" cy="1444865"/>
      </dsp:txXfrm>
    </dsp:sp>
    <dsp:sp modelId="{752DD72F-012E-4076-A45F-D2A48D6371FA}">
      <dsp:nvSpPr>
        <dsp:cNvPr id="0" name=""/>
        <dsp:cNvSpPr/>
      </dsp:nvSpPr>
      <dsp:spPr>
        <a:xfrm rot="5400000">
          <a:off x="5911073" y="1220807"/>
          <a:ext cx="1280954" cy="61639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Организационно-методическое обеспечение проведения оценки квалификаций;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профессиональных экзаменов</a:t>
          </a:r>
        </a:p>
      </dsp:txBody>
      <dsp:txXfrm rot="-5400000">
        <a:off x="3469575" y="3724837"/>
        <a:ext cx="6101421" cy="1155892"/>
      </dsp:txXfrm>
    </dsp:sp>
    <dsp:sp modelId="{82AFCC7E-ABEB-4DEE-9902-6B033E40C50A}">
      <dsp:nvSpPr>
        <dsp:cNvPr id="0" name=""/>
        <dsp:cNvSpPr/>
      </dsp:nvSpPr>
      <dsp:spPr>
        <a:xfrm>
          <a:off x="1175" y="3364932"/>
          <a:ext cx="3467223" cy="16011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Советы по профессиональным квалификациям и центры оценки квалификаций</a:t>
          </a:r>
        </a:p>
      </dsp:txBody>
      <dsp:txXfrm>
        <a:off x="79339" y="3443096"/>
        <a:ext cx="3310895" cy="1444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0A534-9969-4B66-8093-6141539A8BB0}" type="datetimeFigureOut">
              <a:rPr lang="ru-RU" smtClean="0"/>
              <a:pPr/>
              <a:t>28.06.2016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D45BC-D560-4F1B-AF4B-CDE8663298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35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CCFAD-03E5-4A1F-9CC9-72F7E66AD56B}" type="datetimeFigureOut">
              <a:rPr lang="ru-RU" smtClean="0"/>
              <a:pPr/>
              <a:t>28.06.2016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18173-F6F9-48BB-AA91-0ED259025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89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EA347F-5940-4CEF-B394-0BB0CD13D034}" type="slidenum">
              <a:rPr lang="ru-RU" altLang="ru-RU" smtClean="0"/>
              <a:pPr/>
              <a:t>17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D18173-F6F9-48BB-AA91-0ED259025F00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06809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D18173-F6F9-48BB-AA91-0ED259025F00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7675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EF754E-857A-4EFA-A2C4-440284E1E647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19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2933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FBD7C8D-BB05-4613-A83D-028C4A232AA7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34921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F1BDA1-19CC-45CD-A64D-35DC0906C2DB}" type="slidenum">
              <a: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altLang="ru-RU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07969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/>
              <a:t>Добавить соискателей</a:t>
            </a:r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F1BDA1-19CC-45CD-A64D-35DC0906C2DB}" type="slidenum">
              <a:rPr lang="ru-RU" altLang="ru-RU" smtClean="0">
                <a:solidFill>
                  <a:prstClr val="black"/>
                </a:solidFill>
              </a:rPr>
              <a:pPr/>
              <a:t>24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68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F1BDA1-19CC-45CD-A64D-35DC0906C2DB}" type="slidenum">
              <a: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ru-RU" alt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45001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024988-CF61-4F2D-8CED-4FFBBEE071CB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024988-CF61-4F2D-8CED-4FFBBEE071CB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D18173-F6F9-48BB-AA91-0ED259025F00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9721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Презентации\НИИ ТСС\Картинки\Лого-НИИ-ТСС-большое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77" y="130318"/>
            <a:ext cx="8637822" cy="78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n w="3175">
                  <a:solidFill>
                    <a:srgbClr val="05315C"/>
                  </a:solidFill>
                </a:ln>
                <a:solidFill>
                  <a:srgbClr val="05315C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ln>
                  <a:solidFill>
                    <a:srgbClr val="05315C"/>
                  </a:solidFill>
                </a:ln>
                <a:solidFill>
                  <a:srgbClr val="05315C"/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4038600" y="5767221"/>
            <a:ext cx="4114800" cy="316706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1600">
                <a:ln>
                  <a:solidFill>
                    <a:srgbClr val="002C55"/>
                  </a:solidFill>
                </a:ln>
              </a:defRPr>
            </a:lvl1pPr>
          </a:lstStyle>
          <a:p>
            <a:endParaRPr lang="ru-RU" dirty="0"/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228001" y="6680630"/>
            <a:ext cx="11734800" cy="0"/>
          </a:xfrm>
          <a:prstGeom prst="line">
            <a:avLst/>
          </a:prstGeom>
          <a:ln w="38100">
            <a:solidFill>
              <a:srgbClr val="0531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 userDrawn="1"/>
        </p:nvCxnSpPr>
        <p:spPr>
          <a:xfrm>
            <a:off x="912124" y="874483"/>
            <a:ext cx="11052000" cy="0"/>
          </a:xfrm>
          <a:prstGeom prst="line">
            <a:avLst/>
          </a:prstGeom>
          <a:ln w="38100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ата 3"/>
          <p:cNvSpPr>
            <a:spLocks noGrp="1"/>
          </p:cNvSpPr>
          <p:nvPr userDrawn="1">
            <p:ph type="dt" sz="half" idx="10"/>
          </p:nvPr>
        </p:nvSpPr>
        <p:spPr>
          <a:xfrm>
            <a:off x="5494575" y="6488522"/>
            <a:ext cx="1202850" cy="314544"/>
          </a:xfrm>
          <a:solidFill>
            <a:schemeClr val="bg1"/>
          </a:solidFill>
        </p:spPr>
        <p:txBody>
          <a:bodyPr lIns="0" tIns="0" rIns="0" bIns="0" anchor="ctr"/>
          <a:lstStyle>
            <a:lvl1pPr algn="ctr">
              <a:defRPr>
                <a:solidFill>
                  <a:srgbClr val="8E0000"/>
                </a:solidFill>
                <a:latin typeface="Arial Black" panose="020B0A04020102020204" pitchFamily="34" charset="0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4003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43556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395677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369687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5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150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702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91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667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8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6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453600" y="226423"/>
            <a:ext cx="11268000" cy="648061"/>
          </a:xfrm>
        </p:spPr>
        <p:txBody>
          <a:bodyPr lIns="0" rIns="0"/>
          <a:lstStyle>
            <a:lvl1pPr>
              <a:defRPr b="1" cap="none" baseline="0">
                <a:solidFill>
                  <a:srgbClr val="223B6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 err="1"/>
              <a:t>Четвертый</a:t>
            </a:r>
            <a:r>
              <a:rPr lang="ru-RU" dirty="0"/>
              <a:t>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4038600" y="6378368"/>
            <a:ext cx="4114800" cy="365125"/>
          </a:xfrm>
        </p:spPr>
        <p:txBody>
          <a:bodyPr/>
          <a:lstStyle>
            <a:lvl1pPr>
              <a:defRPr sz="1400" b="1">
                <a:solidFill>
                  <a:srgbClr val="002C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67322" y="6694065"/>
            <a:ext cx="10981509" cy="0"/>
          </a:xfrm>
          <a:prstGeom prst="line">
            <a:avLst/>
          </a:prstGeom>
          <a:ln w="19050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Номер слайда 5"/>
          <p:cNvSpPr>
            <a:spLocks noGrp="1"/>
          </p:cNvSpPr>
          <p:nvPr userDrawn="1">
            <p:ph type="sldNum" sz="quarter" idx="12"/>
          </p:nvPr>
        </p:nvSpPr>
        <p:spPr>
          <a:xfrm>
            <a:off x="11216638" y="6422098"/>
            <a:ext cx="538963" cy="365125"/>
          </a:xfrm>
        </p:spPr>
        <p:txBody>
          <a:bodyPr lIns="0" tIns="0" rIns="0" bIns="0"/>
          <a:lstStyle>
            <a:lvl1pPr>
              <a:defRPr sz="1400" b="1">
                <a:solidFill>
                  <a:srgbClr val="002C55"/>
                </a:solidFill>
                <a:latin typeface="Arial Black" panose="020B0A04020102020204" pitchFamily="34" charset="0"/>
              </a:defRPr>
            </a:lvl1pPr>
          </a:lstStyle>
          <a:p>
            <a:fld id="{48F6E480-5C73-46E0-8641-7D65DD22AC16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453600" y="874483"/>
            <a:ext cx="11268000" cy="0"/>
          </a:xfrm>
          <a:prstGeom prst="line">
            <a:avLst/>
          </a:prstGeom>
          <a:ln w="19050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D:\Презентации\НИИ ТСС\Картинки\Лого-НИИ-ТСС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86" y="6364618"/>
            <a:ext cx="1016763" cy="358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922569"/>
      </p:ext>
    </p:extLst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185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85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43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08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Презентации\НИИ ТСС\Картинки\Лого-НИИ-Труда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68" y="6355052"/>
            <a:ext cx="1286728" cy="36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453600" y="226423"/>
            <a:ext cx="11268000" cy="648061"/>
          </a:xfrm>
        </p:spPr>
        <p:txBody>
          <a:bodyPr lIns="0" rIns="0"/>
          <a:lstStyle>
            <a:lvl1pPr>
              <a:defRPr b="1" cap="none" baseline="0">
                <a:solidFill>
                  <a:srgbClr val="223B6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531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 err="1"/>
              <a:t>Четвертый</a:t>
            </a:r>
            <a:r>
              <a:rPr lang="ru-RU" dirty="0"/>
              <a:t>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4038600" y="6378368"/>
            <a:ext cx="4114800" cy="365125"/>
          </a:xfrm>
        </p:spPr>
        <p:txBody>
          <a:bodyPr/>
          <a:lstStyle>
            <a:lvl1pPr>
              <a:defRPr sz="1400" b="1">
                <a:solidFill>
                  <a:srgbClr val="002C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67322" y="6694065"/>
            <a:ext cx="10981509" cy="0"/>
          </a:xfrm>
          <a:prstGeom prst="line">
            <a:avLst/>
          </a:prstGeom>
          <a:ln w="19050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Номер слайда 5"/>
          <p:cNvSpPr>
            <a:spLocks noGrp="1"/>
          </p:cNvSpPr>
          <p:nvPr userDrawn="1">
            <p:ph type="sldNum" sz="quarter" idx="12"/>
          </p:nvPr>
        </p:nvSpPr>
        <p:spPr>
          <a:xfrm>
            <a:off x="11216638" y="6422098"/>
            <a:ext cx="538963" cy="365125"/>
          </a:xfrm>
        </p:spPr>
        <p:txBody>
          <a:bodyPr lIns="0" tIns="0" rIns="0" bIns="0"/>
          <a:lstStyle>
            <a:lvl1pPr>
              <a:defRPr sz="1400" b="1">
                <a:solidFill>
                  <a:srgbClr val="002C55"/>
                </a:solidFill>
                <a:latin typeface="Arial Black" panose="020B0A04020102020204" pitchFamily="34" charset="0"/>
              </a:defRPr>
            </a:lvl1pPr>
          </a:lstStyle>
          <a:p>
            <a:fld id="{48F6E480-5C73-46E0-8641-7D65DD22AC16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453600" y="874483"/>
            <a:ext cx="11268000" cy="0"/>
          </a:xfrm>
          <a:prstGeom prst="line">
            <a:avLst/>
          </a:prstGeom>
          <a:ln w="19050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887459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770035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325854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41856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750020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882301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377249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07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fade thruBlk="1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22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regulation.gov.ru/" TargetMode="External"/><Relationship Id="rId2" Type="http://schemas.openxmlformats.org/officeDocument/2006/relationships/hyperlink" Target="http://profstandart.rosmintrud.r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vet-bc.ru/" TargetMode="External"/><Relationship Id="rId2" Type="http://schemas.openxmlformats.org/officeDocument/2006/relationships/hyperlink" Target="http://profstandart.rosmintrud.ru/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vet-bc.ru/" TargetMode="External"/><Relationship Id="rId2" Type="http://schemas.openxmlformats.org/officeDocument/2006/relationships/hyperlink" Target="http://profstandart.rosmintrud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3"/>
          <p:cNvSpPr txBox="1">
            <a:spLocks/>
          </p:cNvSpPr>
          <p:nvPr/>
        </p:nvSpPr>
        <p:spPr>
          <a:xfrm>
            <a:off x="1524000" y="1540127"/>
            <a:ext cx="9144000" cy="2387600"/>
          </a:xfrm>
          <a:prstGeom prst="rect">
            <a:avLst/>
          </a:prstGeom>
        </p:spPr>
        <p:txBody>
          <a:bodyPr anchor="b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6000" b="1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Развитие национальной системы квалификаций</a:t>
            </a:r>
          </a:p>
          <a:p>
            <a:pPr algn="ctr"/>
            <a:endParaRPr lang="ru-RU" sz="6000" b="1" dirty="0">
              <a:solidFill>
                <a:srgbClr val="05315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b="1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Применение профессиональных стандартов</a:t>
            </a:r>
          </a:p>
        </p:txBody>
      </p:sp>
      <p:sp>
        <p:nvSpPr>
          <p:cNvPr id="19" name="Подзаголовок 4"/>
          <p:cNvSpPr txBox="1">
            <a:spLocks/>
          </p:cNvSpPr>
          <p:nvPr/>
        </p:nvSpPr>
        <p:spPr>
          <a:xfrm>
            <a:off x="1524000" y="3927727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2400" b="1" dirty="0">
              <a:solidFill>
                <a:srgbClr val="05315C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4294967295"/>
          </p:nvPr>
        </p:nvSpPr>
        <p:spPr>
          <a:xfrm>
            <a:off x="11653838" y="6421438"/>
            <a:ext cx="538162" cy="365125"/>
          </a:xfrm>
        </p:spPr>
        <p:txBody>
          <a:bodyPr/>
          <a:lstStyle/>
          <a:p>
            <a:fld id="{48F6E480-5C73-46E0-8641-7D65DD22AC16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755080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5527" y="2383126"/>
            <a:ext cx="9144000" cy="1655762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Инфраструктура разработки 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3298635925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03563" y="120074"/>
            <a:ext cx="10751127" cy="766618"/>
          </a:xfrm>
        </p:spPr>
        <p:txBody>
          <a:bodyPr>
            <a:norm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 профессиональным квалификациям (НСПК)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13049"/>
              </p:ext>
            </p:extLst>
          </p:nvPr>
        </p:nvGraphicFramePr>
        <p:xfrm>
          <a:off x="803562" y="1080655"/>
          <a:ext cx="10751127" cy="5006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242122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5360" y="836712"/>
            <a:ext cx="11618384" cy="949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 (создан 16 апреля 2014 г., председатель совета: А.Н. Шохин – Президент Российского союза промышленников и предпринимателей). В состав совета входит Председатель Федерации Независимых Профсоюзов России М.В. Шмаков.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80894" y="2211984"/>
            <a:ext cx="6337300" cy="35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Совет по профессиональным квалификациям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01311" y="2211983"/>
            <a:ext cx="7620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158560" y="2211983"/>
            <a:ext cx="7620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9015811" y="2211983"/>
            <a:ext cx="7620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0730311" y="2211983"/>
            <a:ext cx="7620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9873060" y="2211983"/>
            <a:ext cx="7620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cxnSp>
        <p:nvCxnSpPr>
          <p:cNvPr id="32" name="Прямая со стрелкой 31"/>
          <p:cNvCxnSpPr>
            <a:endCxn id="8" idx="0"/>
          </p:cNvCxnSpPr>
          <p:nvPr/>
        </p:nvCxnSpPr>
        <p:spPr>
          <a:xfrm rot="10800000" flipV="1">
            <a:off x="3749544" y="1785926"/>
            <a:ext cx="2346456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1" idx="0"/>
          </p:cNvCxnSpPr>
          <p:nvPr/>
        </p:nvCxnSpPr>
        <p:spPr>
          <a:xfrm>
            <a:off x="6191251" y="1785926"/>
            <a:ext cx="1491060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3" idx="0"/>
          </p:cNvCxnSpPr>
          <p:nvPr/>
        </p:nvCxnSpPr>
        <p:spPr>
          <a:xfrm>
            <a:off x="6191251" y="1785926"/>
            <a:ext cx="2348309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25" idx="0"/>
          </p:cNvCxnSpPr>
          <p:nvPr/>
        </p:nvCxnSpPr>
        <p:spPr>
          <a:xfrm>
            <a:off x="6191251" y="1785926"/>
            <a:ext cx="3205560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29" idx="0"/>
          </p:cNvCxnSpPr>
          <p:nvPr/>
        </p:nvCxnSpPr>
        <p:spPr>
          <a:xfrm>
            <a:off x="6096001" y="1785926"/>
            <a:ext cx="4158060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26" idx="0"/>
          </p:cNvCxnSpPr>
          <p:nvPr/>
        </p:nvCxnSpPr>
        <p:spPr>
          <a:xfrm>
            <a:off x="6191251" y="1785926"/>
            <a:ext cx="4920060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8" name="TextBox 129"/>
          <p:cNvSpPr txBox="1">
            <a:spLocks noChangeArrowheads="1"/>
          </p:cNvSpPr>
          <p:nvPr/>
        </p:nvSpPr>
        <p:spPr bwMode="auto">
          <a:xfrm>
            <a:off x="580894" y="5198329"/>
            <a:ext cx="1086696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настоящее время Национальным советом образовано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  <a:p>
            <a:pPr algn="ctr"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совета  по профессиональным квалификациям</a:t>
            </a:r>
          </a:p>
        </p:txBody>
      </p:sp>
      <p:sp>
        <p:nvSpPr>
          <p:cNvPr id="17429" name="TextBox 130"/>
          <p:cNvSpPr txBox="1">
            <a:spLocks noChangeArrowheads="1"/>
          </p:cNvSpPr>
          <p:nvPr/>
        </p:nvSpPr>
        <p:spPr bwMode="auto">
          <a:xfrm>
            <a:off x="7188069" y="2642094"/>
            <a:ext cx="441748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сфере атомной энергии, строительства</a:t>
            </a:r>
          </a:p>
          <a:p>
            <a:pPr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электроэнергетики, машиностроения,</a:t>
            </a:r>
          </a:p>
          <a:p>
            <a:pPr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здравоохранения, железнодорожного транспорта, лифтового хозяйства, жилищно-коммунального хозяйства, 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наноиндустрии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информационных технологий, финансового рынка и др.</a:t>
            </a:r>
          </a:p>
          <a:p>
            <a:pPr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25344" y="2643784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полномочия: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появления новых профессий, изменений в трудовых функциях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и актуализация профессиональных стандартов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 разработке и актуализации государственных стандартов профессионального образования, программ профессионального образования и обучения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организация деятельности по профессионально-общественной аккредитации образовательных программ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независимая оценка квалификации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0" y="425754"/>
            <a:ext cx="12192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285710" y="-71462"/>
            <a:ext cx="1162058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0960" y="285729"/>
            <a:ext cx="11620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Координация политики в сфере профессиональных  квалификаций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b="0" smtClean="0"/>
              <a:pPr/>
              <a:t>12</a:t>
            </a:fld>
            <a:endParaRPr lang="ru-RU" b="0" dirty="0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Рабочая группа по профессиональным стандартам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16127" y="2170545"/>
            <a:ext cx="10515600" cy="3916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ПС по следующим критериям: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документов, описывающих и подтверждающих процедуру разработки и обсуждения ПС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 охватывает значимое количество работников, в развитии квалификации которых заинтересованы работодатели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разработке ПС участвовали работодатели, другие заинтересованные стороны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профессионально-общественного обсуждения ПС поддержан работодателями, представителями профессионального сообщества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sz="half" idx="4294967295"/>
          </p:nvPr>
        </p:nvSpPr>
        <p:spPr>
          <a:xfrm>
            <a:off x="453600" y="1234702"/>
            <a:ext cx="11240655" cy="111133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000" dirty="0">
                <a:solidFill>
                  <a:srgbClr val="0531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И ПОДГОТОВКА ПРОЕКТОВ ЗАКЛЮЧЕНИЙ НА ПРОФЕССИОНАЛЬНЫЕ СТАНДАРТЫ (ПС)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211286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191491" y="2503200"/>
            <a:ext cx="9144000" cy="165576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Разработка 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1209210419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14400" y="226423"/>
            <a:ext cx="10807200" cy="648061"/>
          </a:xfrm>
        </p:spPr>
        <p:txBody>
          <a:bodyPr>
            <a:normAutofit fontScale="90000"/>
          </a:bodyPr>
          <a:lstStyle/>
          <a:p>
            <a:br>
              <a:rPr lang="ru-RU" sz="3600" dirty="0"/>
            </a:br>
            <a:r>
              <a:rPr lang="ru-RU" sz="3600" dirty="0"/>
              <a:t>Основные понятия</a:t>
            </a:r>
            <a:br>
              <a:rPr lang="ru-RU" dirty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38200" y="1268586"/>
            <a:ext cx="10883399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ТК РФ, ст. 195.1:</a:t>
            </a:r>
          </a:p>
          <a:p>
            <a:r>
              <a:rPr lang="ru-RU" sz="16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Профессиональный стандарт </a:t>
            </a:r>
            <a:r>
              <a:rPr lang="ru-RU" sz="16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– характеристика квалификации, необходимой работнику для осуществления определенного вида профессиональной деятельности</a:t>
            </a:r>
          </a:p>
          <a:p>
            <a:endParaRPr lang="ru-RU" sz="1600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Квалификация</a:t>
            </a:r>
            <a:r>
              <a:rPr lang="ru-RU" sz="16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– уровень знаний, умений, профессиональных навыков и опыта работы работника</a:t>
            </a:r>
          </a:p>
          <a:p>
            <a:endParaRPr lang="ru-RU" sz="1600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разработке профессионального стандарта (приказ Минтруда России от 29.04.2013 № 170н):</a:t>
            </a:r>
          </a:p>
          <a:p>
            <a:r>
              <a:rPr lang="ru-RU" sz="16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Вид профессиональной деятельности </a:t>
            </a:r>
            <a:r>
              <a:rPr lang="ru-RU" sz="16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 совокупность обобщенных трудовых функций, имеющих близкий характер, результаты и условия труда</a:t>
            </a:r>
          </a:p>
          <a:p>
            <a:endParaRPr lang="ru-RU" sz="1600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Обобщенная трудовая функция </a:t>
            </a:r>
            <a:r>
              <a:rPr lang="ru-RU" sz="16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 совокупность связанных между собой трудовых функций, сложившаяся в результате разделения труда в конкретном производственном или (бизнес) процессе</a:t>
            </a:r>
          </a:p>
          <a:p>
            <a:endParaRPr lang="ru-RU" sz="1600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Трудовая функция </a:t>
            </a:r>
            <a:r>
              <a:rPr lang="ru-RU" sz="16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(для целей Рекомендаций) - система трудовых действий в рамках обобщенной трудовой функции</a:t>
            </a:r>
          </a:p>
          <a:p>
            <a:endParaRPr lang="ru-RU" sz="1600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Трудовое действие </a:t>
            </a:r>
            <a:r>
              <a:rPr lang="ru-RU" sz="16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 процесс взаимодействия работника с предметом труда, при котором достигается </a:t>
            </a:r>
            <a:r>
              <a:rPr lang="ru-RU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определенная задача</a:t>
            </a:r>
            <a:endParaRPr lang="ru-RU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228620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179" y="0"/>
            <a:ext cx="9905404" cy="68580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0253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/>
          </p:cNvSpPr>
          <p:nvPr/>
        </p:nvSpPr>
        <p:spPr bwMode="auto">
          <a:xfrm>
            <a:off x="239184" y="77789"/>
            <a:ext cx="1180888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Профессиональные стандарты: нормативная база</a:t>
            </a:r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>
          <a:xfrm>
            <a:off x="8708845" y="6356351"/>
            <a:ext cx="29023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5952" y="587142"/>
            <a:ext cx="1146033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ТРУДОВОЙ КОДЕКС РОССИЙСКОЙ ФЕДЕРАЦИИ</a:t>
            </a:r>
          </a:p>
          <a:p>
            <a:pPr lvl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статья 195.1. Понятия квалификации работника, профессионального стандарта</a:t>
            </a:r>
          </a:p>
          <a:p>
            <a:pPr lvl="0" algn="just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Квалификация работника – уровень знаний, умений, профессиональных навыков и опыта работы  работника.</a:t>
            </a:r>
          </a:p>
          <a:p>
            <a:pPr lvl="0" algn="just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Профессиональный стандарт – характеристика квалификации, необходимой работнику для осуществления определенного вида профессиональной деятельности.</a:t>
            </a:r>
          </a:p>
          <a:p>
            <a:pPr lvl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статья 195.2. Порядок разработки и утверждения профессиональных стандартов</a:t>
            </a:r>
          </a:p>
          <a:p>
            <a:pPr lvl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статья 195.3. Порядок применения профессиональных стандартов 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 от 22 января 2013  г. №23 </a:t>
            </a:r>
          </a:p>
          <a:p>
            <a:pPr lvl="0">
              <a:lnSpc>
                <a:spcPct val="10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 Правилах разработки, утверждения и применения профессиональных стандартов»</a:t>
            </a:r>
          </a:p>
          <a:p>
            <a:pPr lvl="0">
              <a:lnSpc>
                <a:spcPct val="10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(в редакции Постановления Правительства Российской Федерации от  23 сентября 2014  г. № 970)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 от 5 августа 2013  г. № 661</a:t>
            </a:r>
            <a:r>
              <a:rPr lang="ru-RU" sz="1600" dirty="0"/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«Об утверждении Правил разработки, утверждения федеральных государственных образовательных стандартов и внесения в них изменений» (в редакции Постановления Правительства Российской Федерации от  12 апреля 2016 г. №  295)</a:t>
            </a:r>
          </a:p>
          <a:p>
            <a:pPr lvl="0">
              <a:lnSpc>
                <a:spcPct val="100000"/>
              </a:lnSpc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Приказы Минтруда России:</a:t>
            </a:r>
          </a:p>
          <a:p>
            <a:pPr lvl="0">
              <a:lnSpc>
                <a:spcPct val="10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 12 апреля 2013 г. № 147н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«Об утверждении макета профессионального стандарта»  </a:t>
            </a:r>
          </a:p>
          <a:p>
            <a:pPr lvl="0">
              <a:lnSpc>
                <a:spcPct val="10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(с изменениями  от  29 сентября 2014 г. № 665н )                                   </a:t>
            </a:r>
          </a:p>
          <a:p>
            <a:pPr lvl="0">
              <a:lnSpc>
                <a:spcPct val="10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 12 апреля 2013 г. № 148н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«Об утверждении уровней квалификаций в целях подготовки профессиональных стандартов»</a:t>
            </a:r>
          </a:p>
          <a:p>
            <a:pPr lvl="0">
              <a:lnSpc>
                <a:spcPct val="10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 29 апреля 2013 г. № 170н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«Об утверждении методических рекомендаций по разработке профессионального стандарта»</a:t>
            </a:r>
          </a:p>
          <a:p>
            <a:pPr lvl="0">
              <a:lnSpc>
                <a:spcPct val="10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 30 сентября 2014 г. № 671н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«Об утверждении методических рекомендаций по организации» профессионально-общественного обсуждения и экспертизы проектов профессиональных стандартов»</a:t>
            </a:r>
          </a:p>
          <a:p>
            <a:pPr lvl="0">
              <a:lnSpc>
                <a:spcPct val="10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 29 сентября 2014 г. № 667н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 реестре профессиональных стандартов (перечне видов профессиональной деятельности)»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/>
          </p:cNvSpPr>
          <p:nvPr/>
        </p:nvSpPr>
        <p:spPr bwMode="auto">
          <a:xfrm>
            <a:off x="222708" y="371261"/>
            <a:ext cx="1180888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разработки и актуализации профессиональных стандартов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3041193" y="1024367"/>
            <a:ext cx="8839200" cy="1008062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47650" tIns="188542" rIns="312366" bIns="188542" spcCol="1270" anchor="ctr"/>
          <a:lstStyle/>
          <a:p>
            <a:pPr marL="57150" lvl="1" indent="-57150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Российский союз промышленников и предпринимателей – для коммерческого сектора экономики (при государственной поддержке разработки профессиональных стандартов)</a:t>
            </a:r>
          </a:p>
          <a:p>
            <a:pPr marL="57150" lvl="1" indent="-57150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Минтруд России –бюджетная сфера и приоритетные направления экономики</a:t>
            </a:r>
          </a:p>
          <a:p>
            <a:pPr marL="57150" lvl="1" indent="-57150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инициативная разработка (за счет собственных средств разработчиков)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230948" y="961167"/>
            <a:ext cx="2688167" cy="1150938"/>
          </a:xfrm>
          <a:custGeom>
            <a:avLst/>
            <a:gdLst>
              <a:gd name="connsiteX0" fmla="*/ 0 w 2022189"/>
              <a:gd name="connsiteY0" fmla="*/ 211657 h 1269917"/>
              <a:gd name="connsiteX1" fmla="*/ 211657 w 2022189"/>
              <a:gd name="connsiteY1" fmla="*/ 0 h 1269917"/>
              <a:gd name="connsiteX2" fmla="*/ 1810532 w 2022189"/>
              <a:gd name="connsiteY2" fmla="*/ 0 h 1269917"/>
              <a:gd name="connsiteX3" fmla="*/ 2022189 w 2022189"/>
              <a:gd name="connsiteY3" fmla="*/ 211657 h 1269917"/>
              <a:gd name="connsiteX4" fmla="*/ 2022189 w 2022189"/>
              <a:gd name="connsiteY4" fmla="*/ 1058260 h 1269917"/>
              <a:gd name="connsiteX5" fmla="*/ 1810532 w 2022189"/>
              <a:gd name="connsiteY5" fmla="*/ 1269917 h 1269917"/>
              <a:gd name="connsiteX6" fmla="*/ 211657 w 2022189"/>
              <a:gd name="connsiteY6" fmla="*/ 1269917 h 1269917"/>
              <a:gd name="connsiteX7" fmla="*/ 0 w 2022189"/>
              <a:gd name="connsiteY7" fmla="*/ 1058260 h 1269917"/>
              <a:gd name="connsiteX8" fmla="*/ 0 w 2022189"/>
              <a:gd name="connsiteY8" fmla="*/ 211657 h 126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269917">
                <a:moveTo>
                  <a:pt x="0" y="211657"/>
                </a:moveTo>
                <a:cubicBezTo>
                  <a:pt x="0" y="94762"/>
                  <a:pt x="94762" y="0"/>
                  <a:pt x="211657" y="0"/>
                </a:cubicBezTo>
                <a:lnTo>
                  <a:pt x="1810532" y="0"/>
                </a:lnTo>
                <a:cubicBezTo>
                  <a:pt x="1927427" y="0"/>
                  <a:pt x="2022189" y="94762"/>
                  <a:pt x="2022189" y="211657"/>
                </a:cubicBezTo>
                <a:lnTo>
                  <a:pt x="2022189" y="1058260"/>
                </a:lnTo>
                <a:cubicBezTo>
                  <a:pt x="2022189" y="1175155"/>
                  <a:pt x="1927427" y="1269917"/>
                  <a:pt x="1810532" y="1269917"/>
                </a:cubicBezTo>
                <a:lnTo>
                  <a:pt x="211657" y="1269917"/>
                </a:lnTo>
                <a:cubicBezTo>
                  <a:pt x="94762" y="1269917"/>
                  <a:pt x="0" y="1175155"/>
                  <a:pt x="0" y="1058260"/>
                </a:cubicBezTo>
                <a:lnTo>
                  <a:pt x="0" y="21165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7712" tIns="84852" rIns="107712" bIns="84852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разработки профессиональных стандартов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3118585" y="3501301"/>
            <a:ext cx="8893744" cy="2016125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47650" tIns="188541" rIns="312366" bIns="188541" spcCol="1270" anchor="ctr"/>
          <a:lstStyle/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Разработчик – регистрация уведомления о разработке профессионального стандарта на сайте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http://profstandart.rosmintrud.ru/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Разработчик – проведение профессионально-общественного обсуждения профессионального стандарта</a:t>
            </a: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Минтруд России – размещение профессионального стандарта для общественного обсуждения на сайте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http://regulation.gov.ru/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Федеральные органы исполнительной власти – заключение на профессиональный стандарт</a:t>
            </a: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 -  экспертиза и одобрение профессионального стандарта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263898" y="3575440"/>
            <a:ext cx="2696633" cy="1873250"/>
          </a:xfrm>
          <a:custGeom>
            <a:avLst/>
            <a:gdLst>
              <a:gd name="connsiteX0" fmla="*/ 0 w 2022189"/>
              <a:gd name="connsiteY0" fmla="*/ 254371 h 1526196"/>
              <a:gd name="connsiteX1" fmla="*/ 254371 w 2022189"/>
              <a:gd name="connsiteY1" fmla="*/ 0 h 1526196"/>
              <a:gd name="connsiteX2" fmla="*/ 1767818 w 2022189"/>
              <a:gd name="connsiteY2" fmla="*/ 0 h 1526196"/>
              <a:gd name="connsiteX3" fmla="*/ 2022189 w 2022189"/>
              <a:gd name="connsiteY3" fmla="*/ 254371 h 1526196"/>
              <a:gd name="connsiteX4" fmla="*/ 2022189 w 2022189"/>
              <a:gd name="connsiteY4" fmla="*/ 1271825 h 1526196"/>
              <a:gd name="connsiteX5" fmla="*/ 1767818 w 2022189"/>
              <a:gd name="connsiteY5" fmla="*/ 1526196 h 1526196"/>
              <a:gd name="connsiteX6" fmla="*/ 254371 w 2022189"/>
              <a:gd name="connsiteY6" fmla="*/ 1526196 h 1526196"/>
              <a:gd name="connsiteX7" fmla="*/ 0 w 2022189"/>
              <a:gd name="connsiteY7" fmla="*/ 1271825 h 1526196"/>
              <a:gd name="connsiteX8" fmla="*/ 0 w 2022189"/>
              <a:gd name="connsiteY8" fmla="*/ 254371 h 152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526196">
                <a:moveTo>
                  <a:pt x="0" y="254371"/>
                </a:moveTo>
                <a:cubicBezTo>
                  <a:pt x="0" y="113886"/>
                  <a:pt x="113886" y="0"/>
                  <a:pt x="254371" y="0"/>
                </a:cubicBezTo>
                <a:lnTo>
                  <a:pt x="1767818" y="0"/>
                </a:lnTo>
                <a:cubicBezTo>
                  <a:pt x="1908303" y="0"/>
                  <a:pt x="2022189" y="113886"/>
                  <a:pt x="2022189" y="254371"/>
                </a:cubicBezTo>
                <a:lnTo>
                  <a:pt x="2022189" y="1271825"/>
                </a:lnTo>
                <a:cubicBezTo>
                  <a:pt x="2022189" y="1412310"/>
                  <a:pt x="1908303" y="1526196"/>
                  <a:pt x="1767818" y="1526196"/>
                </a:cubicBezTo>
                <a:lnTo>
                  <a:pt x="254371" y="1526196"/>
                </a:lnTo>
                <a:cubicBezTo>
                  <a:pt x="113886" y="1526196"/>
                  <a:pt x="0" y="1412310"/>
                  <a:pt x="0" y="1271825"/>
                </a:cubicBezTo>
                <a:lnTo>
                  <a:pt x="0" y="254371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083" tIns="108793" rIns="143083" bIns="108793" spcCol="127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обсуждение, экспертная оценка профессиональных стандартов  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272301" y="2268926"/>
            <a:ext cx="2696633" cy="1079500"/>
          </a:xfrm>
          <a:custGeom>
            <a:avLst/>
            <a:gdLst>
              <a:gd name="connsiteX0" fmla="*/ 0 w 2022189"/>
              <a:gd name="connsiteY0" fmla="*/ 211657 h 1269917"/>
              <a:gd name="connsiteX1" fmla="*/ 211657 w 2022189"/>
              <a:gd name="connsiteY1" fmla="*/ 0 h 1269917"/>
              <a:gd name="connsiteX2" fmla="*/ 1810532 w 2022189"/>
              <a:gd name="connsiteY2" fmla="*/ 0 h 1269917"/>
              <a:gd name="connsiteX3" fmla="*/ 2022189 w 2022189"/>
              <a:gd name="connsiteY3" fmla="*/ 211657 h 1269917"/>
              <a:gd name="connsiteX4" fmla="*/ 2022189 w 2022189"/>
              <a:gd name="connsiteY4" fmla="*/ 1058260 h 1269917"/>
              <a:gd name="connsiteX5" fmla="*/ 1810532 w 2022189"/>
              <a:gd name="connsiteY5" fmla="*/ 1269917 h 1269917"/>
              <a:gd name="connsiteX6" fmla="*/ 211657 w 2022189"/>
              <a:gd name="connsiteY6" fmla="*/ 1269917 h 1269917"/>
              <a:gd name="connsiteX7" fmla="*/ 0 w 2022189"/>
              <a:gd name="connsiteY7" fmla="*/ 1058260 h 1269917"/>
              <a:gd name="connsiteX8" fmla="*/ 0 w 2022189"/>
              <a:gd name="connsiteY8" fmla="*/ 211657 h 126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269917">
                <a:moveTo>
                  <a:pt x="0" y="211657"/>
                </a:moveTo>
                <a:cubicBezTo>
                  <a:pt x="0" y="94762"/>
                  <a:pt x="94762" y="0"/>
                  <a:pt x="211657" y="0"/>
                </a:cubicBezTo>
                <a:lnTo>
                  <a:pt x="1810532" y="0"/>
                </a:lnTo>
                <a:cubicBezTo>
                  <a:pt x="1927427" y="0"/>
                  <a:pt x="2022189" y="94762"/>
                  <a:pt x="2022189" y="211657"/>
                </a:cubicBezTo>
                <a:lnTo>
                  <a:pt x="2022189" y="1058260"/>
                </a:lnTo>
                <a:cubicBezTo>
                  <a:pt x="2022189" y="1175155"/>
                  <a:pt x="1927427" y="1269917"/>
                  <a:pt x="1810532" y="1269917"/>
                </a:cubicBezTo>
                <a:lnTo>
                  <a:pt x="211657" y="1269917"/>
                </a:lnTo>
                <a:cubicBezTo>
                  <a:pt x="94762" y="1269917"/>
                  <a:pt x="0" y="1175155"/>
                  <a:pt x="0" y="1058260"/>
                </a:cubicBezTo>
                <a:lnTo>
                  <a:pt x="0" y="21165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7712" tIns="84852" rIns="107712" bIns="84852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Формирование перечня профессиональных стандартов для разработки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3090620" y="2510036"/>
            <a:ext cx="8839200" cy="647700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47650" tIns="188542" rIns="312366" bIns="188542" spcCol="1270" anchor="ctr"/>
          <a:lstStyle/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предложения министерств и ведомств, работодателей, профессиональных сообществ и профессиональных союзов работников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7381" y="5683034"/>
            <a:ext cx="113292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 состоянию на 28 июня 2016 года приказами Минтруда России утверждено  818 профессиональных стандартов. </a:t>
            </a:r>
          </a:p>
          <a:p>
            <a:pPr algn="just"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2016 году планируется разработать 180  профессиональных стандартов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Содержимое 3"/>
          <p:cNvGrpSpPr/>
          <p:nvPr/>
        </p:nvGrpSpPr>
        <p:grpSpPr>
          <a:xfrm>
            <a:off x="712268" y="911252"/>
            <a:ext cx="10895798" cy="5324901"/>
            <a:chOff x="500003" y="563770"/>
            <a:chExt cx="8186786" cy="5324901"/>
          </a:xfrm>
        </p:grpSpPr>
        <p:sp>
          <p:nvSpPr>
            <p:cNvPr id="3" name="Полилиния 2"/>
            <p:cNvSpPr/>
            <p:nvPr/>
          </p:nvSpPr>
          <p:spPr>
            <a:xfrm>
              <a:off x="2864696" y="1245074"/>
              <a:ext cx="512027" cy="91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2029"/>
                <a:gd name="f7" fmla="val 91440"/>
                <a:gd name="f8" fmla="val 45720"/>
                <a:gd name="f9" fmla="+- 0 0 -90"/>
                <a:gd name="f10" fmla="*/ f3 1 512029"/>
                <a:gd name="f11" fmla="*/ f4 1 91440"/>
                <a:gd name="f12" fmla="+- f7 0 f5"/>
                <a:gd name="f13" fmla="+- f6 0 f5"/>
                <a:gd name="f14" fmla="*/ f9 f0 1"/>
                <a:gd name="f15" fmla="*/ f13 1 512029"/>
                <a:gd name="f16" fmla="*/ f12 1 91440"/>
                <a:gd name="f17" fmla="*/ 0 f13 1"/>
                <a:gd name="f18" fmla="*/ 45720 f12 1"/>
                <a:gd name="f19" fmla="*/ 512029 f13 1"/>
                <a:gd name="f20" fmla="*/ f14 1 f2"/>
                <a:gd name="f21" fmla="*/ f17 1 512029"/>
                <a:gd name="f22" fmla="*/ f18 1 91440"/>
                <a:gd name="f23" fmla="*/ f19 1 512029"/>
                <a:gd name="f24" fmla="*/ f5 1 f15"/>
                <a:gd name="f25" fmla="*/ f6 1 f15"/>
                <a:gd name="f26" fmla="*/ f5 1 f16"/>
                <a:gd name="f27" fmla="*/ f7 1 f16"/>
                <a:gd name="f28" fmla="+- f20 0 f1"/>
                <a:gd name="f29" fmla="*/ f21 1 f15"/>
                <a:gd name="f30" fmla="*/ f22 1 f16"/>
                <a:gd name="f31" fmla="*/ f23 1 f15"/>
                <a:gd name="f32" fmla="*/ f24 f10 1"/>
                <a:gd name="f33" fmla="*/ f25 f10 1"/>
                <a:gd name="f34" fmla="*/ f27 f11 1"/>
                <a:gd name="f35" fmla="*/ f26 f11 1"/>
                <a:gd name="f36" fmla="*/ f29 f10 1"/>
                <a:gd name="f37" fmla="*/ f30 f11 1"/>
                <a:gd name="f38" fmla="*/ f31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6" y="f37"/>
                </a:cxn>
                <a:cxn ang="f28">
                  <a:pos x="f38" y="f37"/>
                </a:cxn>
              </a:cxnLst>
              <a:rect l="f32" t="f35" r="f33" b="f34"/>
              <a:pathLst>
                <a:path w="512029" h="91440">
                  <a:moveTo>
                    <a:pt x="f5" y="f8"/>
                  </a:moveTo>
                  <a:lnTo>
                    <a:pt x="f6" y="f8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255145" tIns="43004" rIns="255145" bIns="43004" anchor="ctr" anchorCtr="1" compatLnSpc="1"/>
            <a:lstStyle/>
            <a:p>
              <a:pPr algn="ctr" defTabSz="222254">
                <a:lnSpc>
                  <a:spcPct val="90000"/>
                </a:lnSpc>
                <a:spcAft>
                  <a:spcPts val="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5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500003" y="563770"/>
              <a:ext cx="2359261" cy="158169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99569" tIns="99569" rIns="99569" bIns="99569" anchor="t" anchorCtr="0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6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Передача проекта ПС в Минтруд России</a:t>
              </a:r>
              <a:endParaRPr lang="ru-RU" sz="2000" dirty="0">
                <a:solidFill>
                  <a:srgbClr val="000000"/>
                </a:solidFill>
                <a:latin typeface="Times New Roman" pitchFamily="18"/>
                <a:cs typeface="Times New Roman" pitchFamily="18"/>
              </a:endParaRPr>
            </a:p>
            <a:p>
              <a:pPr marL="57150" lvl="1" indent="-57150" defTabSz="444498">
                <a:lnSpc>
                  <a:spcPct val="90000"/>
                </a:lnSpc>
                <a:spcAft>
                  <a:spcPts val="200"/>
                </a:spcAft>
                <a:buSzPct val="10000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проект профессионального стандарта;</a:t>
              </a:r>
            </a:p>
            <a:p>
              <a:pPr marL="57150" lvl="1" indent="-57150" defTabSz="444498">
                <a:lnSpc>
                  <a:spcPct val="90000"/>
                </a:lnSpc>
                <a:spcAft>
                  <a:spcPts val="200"/>
                </a:spcAft>
                <a:buSzPct val="10000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пояснительная записка к проекту профессионального стандарта;</a:t>
              </a:r>
            </a:p>
            <a:p>
              <a:pPr marL="57150" lvl="1" indent="-57150" defTabSz="444498">
                <a:lnSpc>
                  <a:spcPct val="90000"/>
                </a:lnSpc>
                <a:spcAft>
                  <a:spcPts val="200"/>
                </a:spcAft>
                <a:buSzPct val="10000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сведения об организациях;</a:t>
              </a:r>
            </a:p>
            <a:p>
              <a:pPr marL="57150" lvl="1" indent="-57150" defTabSz="444498">
                <a:lnSpc>
                  <a:spcPct val="90000"/>
                </a:lnSpc>
                <a:spcAft>
                  <a:spcPts val="200"/>
                </a:spcAft>
                <a:buSzPct val="10000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информация о результатах обсуждения</a:t>
              </a:r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5766581" y="1245074"/>
              <a:ext cx="512027" cy="91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2029"/>
                <a:gd name="f7" fmla="val 91440"/>
                <a:gd name="f8" fmla="val 45720"/>
                <a:gd name="f9" fmla="+- 0 0 -90"/>
                <a:gd name="f10" fmla="*/ f3 1 512029"/>
                <a:gd name="f11" fmla="*/ f4 1 91440"/>
                <a:gd name="f12" fmla="+- f7 0 f5"/>
                <a:gd name="f13" fmla="+- f6 0 f5"/>
                <a:gd name="f14" fmla="*/ f9 f0 1"/>
                <a:gd name="f15" fmla="*/ f13 1 512029"/>
                <a:gd name="f16" fmla="*/ f12 1 91440"/>
                <a:gd name="f17" fmla="*/ 0 f13 1"/>
                <a:gd name="f18" fmla="*/ 45720 f12 1"/>
                <a:gd name="f19" fmla="*/ 512029 f13 1"/>
                <a:gd name="f20" fmla="*/ f14 1 f2"/>
                <a:gd name="f21" fmla="*/ f17 1 512029"/>
                <a:gd name="f22" fmla="*/ f18 1 91440"/>
                <a:gd name="f23" fmla="*/ f19 1 512029"/>
                <a:gd name="f24" fmla="*/ f5 1 f15"/>
                <a:gd name="f25" fmla="*/ f6 1 f15"/>
                <a:gd name="f26" fmla="*/ f5 1 f16"/>
                <a:gd name="f27" fmla="*/ f7 1 f16"/>
                <a:gd name="f28" fmla="+- f20 0 f1"/>
                <a:gd name="f29" fmla="*/ f21 1 f15"/>
                <a:gd name="f30" fmla="*/ f22 1 f16"/>
                <a:gd name="f31" fmla="*/ f23 1 f15"/>
                <a:gd name="f32" fmla="*/ f24 f10 1"/>
                <a:gd name="f33" fmla="*/ f25 f10 1"/>
                <a:gd name="f34" fmla="*/ f27 f11 1"/>
                <a:gd name="f35" fmla="*/ f26 f11 1"/>
                <a:gd name="f36" fmla="*/ f29 f10 1"/>
                <a:gd name="f37" fmla="*/ f30 f11 1"/>
                <a:gd name="f38" fmla="*/ f31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6" y="f37"/>
                </a:cxn>
                <a:cxn ang="f28">
                  <a:pos x="f38" y="f37"/>
                </a:cxn>
              </a:cxnLst>
              <a:rect l="f32" t="f35" r="f33" b="f34"/>
              <a:pathLst>
                <a:path w="512029" h="91440">
                  <a:moveTo>
                    <a:pt x="f5" y="f8"/>
                  </a:moveTo>
                  <a:lnTo>
                    <a:pt x="f6" y="f8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255145" tIns="43004" rIns="255145" bIns="43004" anchor="ctr" anchorCtr="1" compatLnSpc="1"/>
            <a:lstStyle/>
            <a:p>
              <a:pPr algn="ctr" defTabSz="222254">
                <a:lnSpc>
                  <a:spcPct val="90000"/>
                </a:lnSpc>
                <a:spcAft>
                  <a:spcPts val="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5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3409120" y="583021"/>
              <a:ext cx="2359261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99569" tIns="99569" rIns="99569" bIns="99569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Рассмотрение проекта ПС </a:t>
              </a:r>
            </a:p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в Минтруде России</a:t>
              </a: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1686866" y="1996775"/>
              <a:ext cx="5803779" cy="5120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803776"/>
                <a:gd name="f7" fmla="val 512029"/>
                <a:gd name="f8" fmla="val 273114"/>
                <a:gd name="f9" fmla="+- 0 0 -90"/>
                <a:gd name="f10" fmla="*/ f3 1 5803776"/>
                <a:gd name="f11" fmla="*/ f4 1 512029"/>
                <a:gd name="f12" fmla="+- f7 0 f5"/>
                <a:gd name="f13" fmla="+- f6 0 f5"/>
                <a:gd name="f14" fmla="*/ f9 f0 1"/>
                <a:gd name="f15" fmla="*/ f13 1 5803776"/>
                <a:gd name="f16" fmla="*/ f12 1 512029"/>
                <a:gd name="f17" fmla="*/ 5803776 f13 1"/>
                <a:gd name="f18" fmla="*/ 0 f12 1"/>
                <a:gd name="f19" fmla="*/ 273114 f12 1"/>
                <a:gd name="f20" fmla="*/ 0 f13 1"/>
                <a:gd name="f21" fmla="*/ 512029 f12 1"/>
                <a:gd name="f22" fmla="*/ f14 1 f2"/>
                <a:gd name="f23" fmla="*/ f17 1 5803776"/>
                <a:gd name="f24" fmla="*/ f18 1 512029"/>
                <a:gd name="f25" fmla="*/ f19 1 512029"/>
                <a:gd name="f26" fmla="*/ f20 1 5803776"/>
                <a:gd name="f27" fmla="*/ f21 1 512029"/>
                <a:gd name="f28" fmla="*/ f5 1 f15"/>
                <a:gd name="f29" fmla="*/ f6 1 f15"/>
                <a:gd name="f30" fmla="*/ f5 1 f16"/>
                <a:gd name="f31" fmla="*/ f7 1 f16"/>
                <a:gd name="f32" fmla="+- f22 0 f1"/>
                <a:gd name="f33" fmla="*/ f23 1 f15"/>
                <a:gd name="f34" fmla="*/ f24 1 f16"/>
                <a:gd name="f35" fmla="*/ f25 1 f16"/>
                <a:gd name="f36" fmla="*/ f26 1 f15"/>
                <a:gd name="f37" fmla="*/ f27 1 f16"/>
                <a:gd name="f38" fmla="*/ f28 f10 1"/>
                <a:gd name="f39" fmla="*/ f29 f10 1"/>
                <a:gd name="f40" fmla="*/ f31 f11 1"/>
                <a:gd name="f41" fmla="*/ f30 f11 1"/>
                <a:gd name="f42" fmla="*/ f33 f10 1"/>
                <a:gd name="f43" fmla="*/ f34 f11 1"/>
                <a:gd name="f44" fmla="*/ f35 f11 1"/>
                <a:gd name="f45" fmla="*/ f36 f10 1"/>
                <a:gd name="f46" fmla="*/ f37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2" y="f43"/>
                </a:cxn>
                <a:cxn ang="f32">
                  <a:pos x="f42" y="f44"/>
                </a:cxn>
                <a:cxn ang="f32">
                  <a:pos x="f45" y="f44"/>
                </a:cxn>
                <a:cxn ang="f32">
                  <a:pos x="f45" y="f46"/>
                </a:cxn>
              </a:cxnLst>
              <a:rect l="f38" t="f41" r="f39" b="f40"/>
              <a:pathLst>
                <a:path w="5803776" h="512029">
                  <a:moveTo>
                    <a:pt x="f6" y="f5"/>
                  </a:moveTo>
                  <a:lnTo>
                    <a:pt x="f6" y="f8"/>
                  </a:lnTo>
                  <a:lnTo>
                    <a:pt x="f5" y="f8"/>
                  </a:lnTo>
                  <a:lnTo>
                    <a:pt x="f5" y="f7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2768858" tIns="253297" rIns="2768858" bIns="253297" anchor="ctr" anchorCtr="1" compatLnSpc="1"/>
            <a:lstStyle/>
            <a:p>
              <a:pPr algn="ctr" defTabSz="222254">
                <a:lnSpc>
                  <a:spcPct val="90000"/>
                </a:lnSpc>
                <a:spcAft>
                  <a:spcPts val="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5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311015" y="583021"/>
              <a:ext cx="2359261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99569" tIns="99569" rIns="99569" bIns="99569" anchor="ctr" anchorCtr="1" compatLnSpc="1"/>
            <a:lstStyle/>
            <a:p>
              <a:pPr algn="ctr" defTabSz="62230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Размещение проекта ПС </a:t>
              </a:r>
            </a:p>
            <a:p>
              <a:pPr algn="ctr" defTabSz="62230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 официальном сайте Минтруда России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2864696" y="3203262"/>
              <a:ext cx="512027" cy="91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2029"/>
                <a:gd name="f7" fmla="val 91440"/>
                <a:gd name="f8" fmla="val 45720"/>
                <a:gd name="f9" fmla="+- 0 0 -90"/>
                <a:gd name="f10" fmla="*/ f3 1 512029"/>
                <a:gd name="f11" fmla="*/ f4 1 91440"/>
                <a:gd name="f12" fmla="+- f7 0 f5"/>
                <a:gd name="f13" fmla="+- f6 0 f5"/>
                <a:gd name="f14" fmla="*/ f9 f0 1"/>
                <a:gd name="f15" fmla="*/ f13 1 512029"/>
                <a:gd name="f16" fmla="*/ f12 1 91440"/>
                <a:gd name="f17" fmla="*/ 0 f13 1"/>
                <a:gd name="f18" fmla="*/ 45720 f12 1"/>
                <a:gd name="f19" fmla="*/ 512029 f13 1"/>
                <a:gd name="f20" fmla="*/ f14 1 f2"/>
                <a:gd name="f21" fmla="*/ f17 1 512029"/>
                <a:gd name="f22" fmla="*/ f18 1 91440"/>
                <a:gd name="f23" fmla="*/ f19 1 512029"/>
                <a:gd name="f24" fmla="*/ f5 1 f15"/>
                <a:gd name="f25" fmla="*/ f6 1 f15"/>
                <a:gd name="f26" fmla="*/ f5 1 f16"/>
                <a:gd name="f27" fmla="*/ f7 1 f16"/>
                <a:gd name="f28" fmla="+- f20 0 f1"/>
                <a:gd name="f29" fmla="*/ f21 1 f15"/>
                <a:gd name="f30" fmla="*/ f22 1 f16"/>
                <a:gd name="f31" fmla="*/ f23 1 f15"/>
                <a:gd name="f32" fmla="*/ f24 f10 1"/>
                <a:gd name="f33" fmla="*/ f25 f10 1"/>
                <a:gd name="f34" fmla="*/ f27 f11 1"/>
                <a:gd name="f35" fmla="*/ f26 f11 1"/>
                <a:gd name="f36" fmla="*/ f29 f10 1"/>
                <a:gd name="f37" fmla="*/ f30 f11 1"/>
                <a:gd name="f38" fmla="*/ f31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6" y="f37"/>
                </a:cxn>
                <a:cxn ang="f28">
                  <a:pos x="f38" y="f37"/>
                </a:cxn>
              </a:cxnLst>
              <a:rect l="f32" t="f35" r="f33" b="f34"/>
              <a:pathLst>
                <a:path w="512029" h="91440">
                  <a:moveTo>
                    <a:pt x="f5" y="f8"/>
                  </a:moveTo>
                  <a:lnTo>
                    <a:pt x="f6" y="f8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255145" tIns="43004" rIns="255145" bIns="43004" anchor="ctr" anchorCtr="1" compatLnSpc="1"/>
            <a:lstStyle/>
            <a:p>
              <a:pPr algn="ctr" defTabSz="222254">
                <a:lnSpc>
                  <a:spcPct val="90000"/>
                </a:lnSpc>
                <a:spcAft>
                  <a:spcPts val="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5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507235" y="2541199"/>
              <a:ext cx="2359261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99569" tIns="99569" rIns="99569" bIns="99569" anchor="ctr" anchorCtr="1" compatLnSpc="1"/>
            <a:lstStyle/>
            <a:p>
              <a:pPr algn="ctr" defTabSz="62230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Общественное обсуждение проекта ПС</a:t>
              </a: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5766581" y="3203262"/>
              <a:ext cx="512027" cy="91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2029"/>
                <a:gd name="f7" fmla="val 91440"/>
                <a:gd name="f8" fmla="val 45720"/>
                <a:gd name="f9" fmla="+- 0 0 -90"/>
                <a:gd name="f10" fmla="*/ f3 1 512029"/>
                <a:gd name="f11" fmla="*/ f4 1 91440"/>
                <a:gd name="f12" fmla="+- f7 0 f5"/>
                <a:gd name="f13" fmla="+- f6 0 f5"/>
                <a:gd name="f14" fmla="*/ f9 f0 1"/>
                <a:gd name="f15" fmla="*/ f13 1 512029"/>
                <a:gd name="f16" fmla="*/ f12 1 91440"/>
                <a:gd name="f17" fmla="*/ 0 f13 1"/>
                <a:gd name="f18" fmla="*/ 45720 f12 1"/>
                <a:gd name="f19" fmla="*/ 512029 f13 1"/>
                <a:gd name="f20" fmla="*/ f14 1 f2"/>
                <a:gd name="f21" fmla="*/ f17 1 512029"/>
                <a:gd name="f22" fmla="*/ f18 1 91440"/>
                <a:gd name="f23" fmla="*/ f19 1 512029"/>
                <a:gd name="f24" fmla="*/ f5 1 f15"/>
                <a:gd name="f25" fmla="*/ f6 1 f15"/>
                <a:gd name="f26" fmla="*/ f5 1 f16"/>
                <a:gd name="f27" fmla="*/ f7 1 f16"/>
                <a:gd name="f28" fmla="+- f20 0 f1"/>
                <a:gd name="f29" fmla="*/ f21 1 f15"/>
                <a:gd name="f30" fmla="*/ f22 1 f16"/>
                <a:gd name="f31" fmla="*/ f23 1 f15"/>
                <a:gd name="f32" fmla="*/ f24 f10 1"/>
                <a:gd name="f33" fmla="*/ f25 f10 1"/>
                <a:gd name="f34" fmla="*/ f27 f11 1"/>
                <a:gd name="f35" fmla="*/ f26 f11 1"/>
                <a:gd name="f36" fmla="*/ f29 f10 1"/>
                <a:gd name="f37" fmla="*/ f30 f11 1"/>
                <a:gd name="f38" fmla="*/ f31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6" y="f37"/>
                </a:cxn>
                <a:cxn ang="f28">
                  <a:pos x="f38" y="f37"/>
                </a:cxn>
              </a:cxnLst>
              <a:rect l="f32" t="f35" r="f33" b="f34"/>
              <a:pathLst>
                <a:path w="512029" h="91440">
                  <a:moveTo>
                    <a:pt x="f5" y="f8"/>
                  </a:moveTo>
                  <a:lnTo>
                    <a:pt x="f6" y="f8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255145" tIns="43004" rIns="255145" bIns="43004" anchor="ctr" anchorCtr="1" compatLnSpc="1"/>
            <a:lstStyle/>
            <a:p>
              <a:pPr algn="ctr" defTabSz="222254">
                <a:lnSpc>
                  <a:spcPct val="90000"/>
                </a:lnSpc>
                <a:spcAft>
                  <a:spcPts val="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5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3409120" y="2541199"/>
              <a:ext cx="2359261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99569" tIns="99569" rIns="99569" bIns="99569" anchor="ctr" anchorCtr="1" compatLnSpc="1"/>
            <a:lstStyle/>
            <a:p>
              <a:pPr algn="ctr" defTabSz="62230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Направление проекта ПС </a:t>
              </a:r>
            </a:p>
            <a:p>
              <a:pPr algn="ctr" defTabSz="62230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в профильный федеральный орган исполнительной власти, СПК</a:t>
              </a: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599020" y="3954953"/>
              <a:ext cx="2891625" cy="48575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891625"/>
                <a:gd name="f7" fmla="val 485756"/>
                <a:gd name="f8" fmla="val 259978"/>
                <a:gd name="f9" fmla="+- 0 0 -90"/>
                <a:gd name="f10" fmla="*/ f3 1 2891625"/>
                <a:gd name="f11" fmla="*/ f4 1 485756"/>
                <a:gd name="f12" fmla="+- f7 0 f5"/>
                <a:gd name="f13" fmla="+- f6 0 f5"/>
                <a:gd name="f14" fmla="*/ f9 f0 1"/>
                <a:gd name="f15" fmla="*/ f13 1 2891625"/>
                <a:gd name="f16" fmla="*/ f12 1 485756"/>
                <a:gd name="f17" fmla="*/ 2891625 f13 1"/>
                <a:gd name="f18" fmla="*/ 0 f12 1"/>
                <a:gd name="f19" fmla="*/ 259978 f12 1"/>
                <a:gd name="f20" fmla="*/ 0 f13 1"/>
                <a:gd name="f21" fmla="*/ 485756 f12 1"/>
                <a:gd name="f22" fmla="*/ f14 1 f2"/>
                <a:gd name="f23" fmla="*/ f17 1 2891625"/>
                <a:gd name="f24" fmla="*/ f18 1 485756"/>
                <a:gd name="f25" fmla="*/ f19 1 485756"/>
                <a:gd name="f26" fmla="*/ f20 1 2891625"/>
                <a:gd name="f27" fmla="*/ f21 1 485756"/>
                <a:gd name="f28" fmla="*/ f5 1 f15"/>
                <a:gd name="f29" fmla="*/ f6 1 f15"/>
                <a:gd name="f30" fmla="*/ f5 1 f16"/>
                <a:gd name="f31" fmla="*/ f7 1 f16"/>
                <a:gd name="f32" fmla="+- f22 0 f1"/>
                <a:gd name="f33" fmla="*/ f23 1 f15"/>
                <a:gd name="f34" fmla="*/ f24 1 f16"/>
                <a:gd name="f35" fmla="*/ f25 1 f16"/>
                <a:gd name="f36" fmla="*/ f26 1 f15"/>
                <a:gd name="f37" fmla="*/ f27 1 f16"/>
                <a:gd name="f38" fmla="*/ f28 f10 1"/>
                <a:gd name="f39" fmla="*/ f29 f10 1"/>
                <a:gd name="f40" fmla="*/ f31 f11 1"/>
                <a:gd name="f41" fmla="*/ f30 f11 1"/>
                <a:gd name="f42" fmla="*/ f33 f10 1"/>
                <a:gd name="f43" fmla="*/ f34 f11 1"/>
                <a:gd name="f44" fmla="*/ f35 f11 1"/>
                <a:gd name="f45" fmla="*/ f36 f10 1"/>
                <a:gd name="f46" fmla="*/ f37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2" y="f43"/>
                </a:cxn>
                <a:cxn ang="f32">
                  <a:pos x="f42" y="f44"/>
                </a:cxn>
                <a:cxn ang="f32">
                  <a:pos x="f45" y="f44"/>
                </a:cxn>
                <a:cxn ang="f32">
                  <a:pos x="f45" y="f46"/>
                </a:cxn>
              </a:cxnLst>
              <a:rect l="f38" t="f41" r="f39" b="f40"/>
              <a:pathLst>
                <a:path w="2891625" h="485756">
                  <a:moveTo>
                    <a:pt x="f6" y="f5"/>
                  </a:moveTo>
                  <a:lnTo>
                    <a:pt x="f6" y="f8"/>
                  </a:lnTo>
                  <a:lnTo>
                    <a:pt x="f5" y="f8"/>
                  </a:lnTo>
                  <a:lnTo>
                    <a:pt x="f5" y="f7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1385078" tIns="240167" rIns="1385078" bIns="240158" anchor="ctr" anchorCtr="1" compatLnSpc="1"/>
            <a:lstStyle/>
            <a:p>
              <a:pPr algn="ctr" defTabSz="222254">
                <a:lnSpc>
                  <a:spcPct val="90000"/>
                </a:lnSpc>
                <a:spcAft>
                  <a:spcPts val="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5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6311015" y="2541199"/>
              <a:ext cx="2359261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99569" tIns="99569" rIns="99569" bIns="99569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Подготовка федеральным органом исполнительной власти замечаний и предложений</a:t>
              </a: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511231" y="4473116"/>
              <a:ext cx="8175558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75563"/>
                <a:gd name="f7" fmla="val 1415555"/>
                <a:gd name="f8" fmla="+- 0 0 -90"/>
                <a:gd name="f9" fmla="*/ f3 1 8175563"/>
                <a:gd name="f10" fmla="*/ f4 1 1415555"/>
                <a:gd name="f11" fmla="+- f7 0 f5"/>
                <a:gd name="f12" fmla="+- f6 0 f5"/>
                <a:gd name="f13" fmla="*/ f8 f0 1"/>
                <a:gd name="f14" fmla="*/ f12 1 8175563"/>
                <a:gd name="f15" fmla="*/ f11 1 1415555"/>
                <a:gd name="f16" fmla="*/ 0 f12 1"/>
                <a:gd name="f17" fmla="*/ 0 f11 1"/>
                <a:gd name="f18" fmla="*/ 8175563 f12 1"/>
                <a:gd name="f19" fmla="*/ 1415555 f11 1"/>
                <a:gd name="f20" fmla="*/ f13 1 f2"/>
                <a:gd name="f21" fmla="*/ f16 1 8175563"/>
                <a:gd name="f22" fmla="*/ f17 1 1415555"/>
                <a:gd name="f23" fmla="*/ f18 1 8175563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8175563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106683" tIns="106683" rIns="106683" bIns="106683" anchor="ctr" anchorCtr="1" compatLnSpc="1"/>
            <a:lstStyle/>
            <a:p>
              <a:pPr algn="ctr" defTabSz="66675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Направление проекта профессионального стандарта, результатов его общественного обсуждения и рассмотрения федеральным органом исполнительной власти в </a:t>
              </a:r>
            </a:p>
            <a:p>
              <a:pPr algn="ctr" defTabSz="66675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Национальный совет при Президенте Российской Федерации по профессиональным квалификациям</a:t>
              </a:r>
              <a:endParaRPr lang="ru-RU" sz="1500" dirty="0">
                <a:solidFill>
                  <a:srgbClr val="000000"/>
                </a:solidFill>
                <a:latin typeface="Times New Roman" pitchFamily="18"/>
                <a:cs typeface="Times New Roman" pitchFamily="18"/>
              </a:endParaRPr>
            </a:p>
          </p:txBody>
        </p:sp>
      </p:grp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114209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</a:pP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применении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квалификаций</a:t>
            </a:r>
            <a:br>
              <a:rPr lang="en-US" sz="2800" dirty="0">
                <a:solidFill>
                  <a:schemeClr val="tx1"/>
                </a:solidFill>
                <a:latin typeface="+mj-lt"/>
              </a:rPr>
            </a:b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Содержимое 6"/>
          <p:cNvSpPr txBox="1">
            <a:spLocks/>
          </p:cNvSpPr>
          <p:nvPr/>
        </p:nvSpPr>
        <p:spPr>
          <a:xfrm>
            <a:off x="572655" y="1487055"/>
            <a:ext cx="11083636" cy="40815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Минтруда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 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http://profstandart.rosmintrud.ru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indent="-2286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Научно-методического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ФГБУ "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Научно-исследовательский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страхования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Минтруда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http://vet-bc.ru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900" dirty="0"/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Содержимое 3"/>
          <p:cNvGrpSpPr/>
          <p:nvPr/>
        </p:nvGrpSpPr>
        <p:grpSpPr>
          <a:xfrm>
            <a:off x="729667" y="924016"/>
            <a:ext cx="10427860" cy="4634913"/>
            <a:chOff x="326592" y="477033"/>
            <a:chExt cx="8529371" cy="4634913"/>
          </a:xfrm>
        </p:grpSpPr>
        <p:sp>
          <p:nvSpPr>
            <p:cNvPr id="3" name="Полилиния 2"/>
            <p:cNvSpPr/>
            <p:nvPr/>
          </p:nvSpPr>
          <p:spPr>
            <a:xfrm>
              <a:off x="329659" y="477033"/>
              <a:ext cx="8526304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26307"/>
                <a:gd name="f7" fmla="val 1065229"/>
                <a:gd name="f8" fmla="val 106523"/>
                <a:gd name="f9" fmla="val 47692"/>
                <a:gd name="f10" fmla="val 8419784"/>
                <a:gd name="f11" fmla="val 8478615"/>
                <a:gd name="f12" fmla="val 958706"/>
                <a:gd name="f13" fmla="val 1017537"/>
                <a:gd name="f14" fmla="+- 0 0 -90"/>
                <a:gd name="f15" fmla="*/ f3 1 8526307"/>
                <a:gd name="f16" fmla="*/ f4 1 1065229"/>
                <a:gd name="f17" fmla="+- f7 0 f5"/>
                <a:gd name="f18" fmla="+- f6 0 f5"/>
                <a:gd name="f19" fmla="*/ f14 f0 1"/>
                <a:gd name="f20" fmla="*/ f18 1 8526307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8419784 f18 1"/>
                <a:gd name="f27" fmla="*/ 8526307 f18 1"/>
                <a:gd name="f28" fmla="*/ 958706 f17 1"/>
                <a:gd name="f29" fmla="*/ 1065229 f17 1"/>
                <a:gd name="f30" fmla="*/ f19 1 f2"/>
                <a:gd name="f31" fmla="*/ f22 1 8526307"/>
                <a:gd name="f32" fmla="*/ f23 1 1065229"/>
                <a:gd name="f33" fmla="*/ f24 1 8526307"/>
                <a:gd name="f34" fmla="*/ f25 1 1065229"/>
                <a:gd name="f35" fmla="*/ f26 1 8526307"/>
                <a:gd name="f36" fmla="*/ f27 1 8526307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526307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92162" tIns="92162" rIns="92162" bIns="92162" anchor="ctr" anchorCtr="1" compatLnSpc="1"/>
            <a:lstStyle/>
            <a:p>
              <a:pPr algn="ctr" defTabSz="711202">
                <a:lnSpc>
                  <a:spcPct val="90000"/>
                </a:lnSpc>
                <a:spcAft>
                  <a:spcPts val="7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Рассмотрение проекта профессионального стандарта Национальным советом при Президенте Российской Федерации по профессиональным квалификациям (НСПК)</a:t>
              </a:r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326596" y="1561658"/>
              <a:ext cx="2691380" cy="9285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84536" tIns="84536" rIns="84536" bIns="84536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Рекомендации об утверждении</a:t>
              </a:r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326596" y="2562726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84536" tIns="84536" rIns="84536" bIns="84536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Минтруд России принимает решение  на основании заключения НСПК</a:t>
              </a: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326592" y="3700501"/>
              <a:ext cx="2691380" cy="98009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84536" tIns="84536" rIns="84536" bIns="84536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Утверждение, направление на регистрацию в Минюст России</a:t>
              </a: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3244053" y="1561658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84536" tIns="84536" rIns="84536" bIns="84536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Рекомендации о доработке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244053" y="2751402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84536" tIns="84536" rIns="84536" bIns="84536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Проект профессионального стандарта отправляется разработчику на доработку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244053" y="4046716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84536" tIns="84536" rIns="84536" bIns="84536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Повторное рассмотрение НСПК</a:t>
              </a: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6161519" y="1561658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84536" tIns="84536" rIns="84536" bIns="84536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Рекомендации  об отклонении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6161519" y="2716362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84536" tIns="84536" rIns="84536" bIns="84536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Министерство труда принимает решение  на основании заключения НСПК</a:t>
              </a: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6161519" y="3871066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84536" tIns="84536" rIns="84536" bIns="84536" anchor="ctr" anchorCtr="1" compatLnSpc="1"/>
            <a:lstStyle/>
            <a:p>
              <a:pPr algn="ctr" defTabSz="622304">
                <a:lnSpc>
                  <a:spcPct val="90000"/>
                </a:lnSpc>
                <a:spcAft>
                  <a:spcPts val="6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Решение об отклонении проекта профессионального стандарта направляется разработчику</a:t>
              </a:r>
            </a:p>
          </p:txBody>
        </p:sp>
      </p:grpSp>
      <p:sp>
        <p:nvSpPr>
          <p:cNvPr id="14" name="Полилиния 13"/>
          <p:cNvSpPr/>
          <p:nvPr/>
        </p:nvSpPr>
        <p:spPr>
          <a:xfrm>
            <a:off x="729672" y="5219505"/>
            <a:ext cx="3290423" cy="107472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691384"/>
              <a:gd name="f7" fmla="val 1065229"/>
              <a:gd name="f8" fmla="val 106523"/>
              <a:gd name="f9" fmla="val 47692"/>
              <a:gd name="f10" fmla="val 2584861"/>
              <a:gd name="f11" fmla="val 2643692"/>
              <a:gd name="f12" fmla="val 958706"/>
              <a:gd name="f13" fmla="val 1017537"/>
              <a:gd name="f14" fmla="+- 0 0 -90"/>
              <a:gd name="f15" fmla="*/ f3 1 2691384"/>
              <a:gd name="f16" fmla="*/ f4 1 1065229"/>
              <a:gd name="f17" fmla="+- f7 0 f5"/>
              <a:gd name="f18" fmla="+- f6 0 f5"/>
              <a:gd name="f19" fmla="*/ f14 f0 1"/>
              <a:gd name="f20" fmla="*/ f18 1 2691384"/>
              <a:gd name="f21" fmla="*/ f17 1 1065229"/>
              <a:gd name="f22" fmla="*/ 0 f18 1"/>
              <a:gd name="f23" fmla="*/ 106523 f17 1"/>
              <a:gd name="f24" fmla="*/ 106523 f18 1"/>
              <a:gd name="f25" fmla="*/ 0 f17 1"/>
              <a:gd name="f26" fmla="*/ 2584861 f18 1"/>
              <a:gd name="f27" fmla="*/ 2691384 f18 1"/>
              <a:gd name="f28" fmla="*/ 958706 f17 1"/>
              <a:gd name="f29" fmla="*/ 1065229 f17 1"/>
              <a:gd name="f30" fmla="*/ f19 1 f2"/>
              <a:gd name="f31" fmla="*/ f22 1 2691384"/>
              <a:gd name="f32" fmla="*/ f23 1 1065229"/>
              <a:gd name="f33" fmla="*/ f24 1 2691384"/>
              <a:gd name="f34" fmla="*/ f25 1 1065229"/>
              <a:gd name="f35" fmla="*/ f26 1 2691384"/>
              <a:gd name="f36" fmla="*/ f27 1 2691384"/>
              <a:gd name="f37" fmla="*/ f28 1 1065229"/>
              <a:gd name="f38" fmla="*/ f29 1 1065229"/>
              <a:gd name="f39" fmla="*/ f5 1 f20"/>
              <a:gd name="f40" fmla="*/ f6 1 f20"/>
              <a:gd name="f41" fmla="*/ f5 1 f21"/>
              <a:gd name="f42" fmla="*/ f7 1 f21"/>
              <a:gd name="f43" fmla="+- f30 0 f1"/>
              <a:gd name="f44" fmla="*/ f31 1 f20"/>
              <a:gd name="f45" fmla="*/ f32 1 f21"/>
              <a:gd name="f46" fmla="*/ f33 1 f20"/>
              <a:gd name="f47" fmla="*/ f34 1 f21"/>
              <a:gd name="f48" fmla="*/ f35 1 f20"/>
              <a:gd name="f49" fmla="*/ f36 1 f20"/>
              <a:gd name="f50" fmla="*/ f37 1 f21"/>
              <a:gd name="f51" fmla="*/ f38 1 f21"/>
              <a:gd name="f52" fmla="*/ f39 f15 1"/>
              <a:gd name="f53" fmla="*/ f40 f15 1"/>
              <a:gd name="f54" fmla="*/ f42 f16 1"/>
              <a:gd name="f55" fmla="*/ f41 f16 1"/>
              <a:gd name="f56" fmla="*/ f44 f15 1"/>
              <a:gd name="f57" fmla="*/ f45 f16 1"/>
              <a:gd name="f58" fmla="*/ f46 f15 1"/>
              <a:gd name="f59" fmla="*/ f47 f16 1"/>
              <a:gd name="f60" fmla="*/ f48 f15 1"/>
              <a:gd name="f61" fmla="*/ f49 f15 1"/>
              <a:gd name="f62" fmla="*/ f50 f16 1"/>
              <a:gd name="f63" fmla="*/ f51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">
                <a:pos x="f56" y="f57"/>
              </a:cxn>
              <a:cxn ang="f43">
                <a:pos x="f58" y="f59"/>
              </a:cxn>
              <a:cxn ang="f43">
                <a:pos x="f60" y="f59"/>
              </a:cxn>
              <a:cxn ang="f43">
                <a:pos x="f61" y="f57"/>
              </a:cxn>
              <a:cxn ang="f43">
                <a:pos x="f61" y="f62"/>
              </a:cxn>
              <a:cxn ang="f43">
                <a:pos x="f60" y="f63"/>
              </a:cxn>
              <a:cxn ang="f43">
                <a:pos x="f58" y="f63"/>
              </a:cxn>
              <a:cxn ang="f43">
                <a:pos x="f56" y="f62"/>
              </a:cxn>
              <a:cxn ang="f43">
                <a:pos x="f56" y="f57"/>
              </a:cxn>
            </a:cxnLst>
            <a:rect l="f52" t="f55" r="f53" b="f54"/>
            <a:pathLst>
              <a:path w="2691384" h="1065229">
                <a:moveTo>
                  <a:pt x="f5" y="f8"/>
                </a:moveTo>
                <a:cubicBezTo>
                  <a:pt x="f5" y="f9"/>
                  <a:pt x="f9" y="f5"/>
                  <a:pt x="f8" y="f5"/>
                </a:cubicBezTo>
                <a:lnTo>
                  <a:pt x="f10" y="f5"/>
                </a:lnTo>
                <a:cubicBezTo>
                  <a:pt x="f11" y="f5"/>
                  <a:pt x="f6" y="f9"/>
                  <a:pt x="f6" y="f8"/>
                </a:cubicBezTo>
                <a:lnTo>
                  <a:pt x="f6" y="f12"/>
                </a:lnTo>
                <a:cubicBezTo>
                  <a:pt x="f6" y="f13"/>
                  <a:pt x="f11" y="f7"/>
                  <a:pt x="f10" y="f7"/>
                </a:cubicBezTo>
                <a:lnTo>
                  <a:pt x="f8" y="f7"/>
                </a:lnTo>
                <a:cubicBezTo>
                  <a:pt x="f9" y="f7"/>
                  <a:pt x="f5" y="f13"/>
                  <a:pt x="f5" y="f12"/>
                </a:cubicBezTo>
                <a:lnTo>
                  <a:pt x="f5" y="f8"/>
                </a:lnTo>
                <a:close/>
              </a:path>
            </a:pathLst>
          </a:custGeom>
          <a:solidFill>
            <a:srgbClr val="FFFFFF"/>
          </a:solidFill>
          <a:ln w="38103">
            <a:solidFill>
              <a:srgbClr val="786B62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84536" tIns="84536" rIns="84536" bIns="84536" anchor="ctr" anchorCtr="1" compatLnSpc="1"/>
          <a:lstStyle/>
          <a:p>
            <a:pPr algn="ctr" defTabSz="622304">
              <a:lnSpc>
                <a:spcPct val="90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dirty="0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Внесений сведений о проф. стандарте в реестр профессиональных стандартов, направление в Минобрнауки России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56494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524000" y="1801091"/>
            <a:ext cx="9144000" cy="3364634"/>
          </a:xfrm>
        </p:spPr>
        <p:txBody>
          <a:bodyPr>
            <a:normAutofit/>
          </a:bodyPr>
          <a:lstStyle/>
          <a:p>
            <a:endParaRPr lang="ru-RU" sz="2800" b="1" dirty="0">
              <a:solidFill>
                <a:schemeClr val="tx1"/>
              </a:solidFill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Применение 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2480898476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Направления применения профессиональных стандартов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4473"/>
            <a:ext cx="10515600" cy="514249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 по управлению персоналом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модернизация федеральных образовательных стандартов и  профессиональных образовательных программ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процедур и методов  профессионально-общественной аккредитации образовательных программ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профессиональных квалификаций, разработка оценочных средств в системе независимой оценки квалификаций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профессии, планирование карьерного роста, траекторий профессионального образования и обучения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370943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/>
          </p:cNvSpPr>
          <p:nvPr/>
        </p:nvSpPr>
        <p:spPr bwMode="auto">
          <a:xfrm>
            <a:off x="1507981" y="98702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kern="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систем профессиональных и образовательных стандартов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959422943"/>
              </p:ext>
            </p:extLst>
          </p:nvPr>
        </p:nvGraphicFramePr>
        <p:xfrm>
          <a:off x="844406" y="587508"/>
          <a:ext cx="10183812" cy="5879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z="1400" b="1">
                <a:solidFill>
                  <a:srgbClr val="002C55"/>
                </a:solidFill>
                <a:latin typeface="Arial Black" panose="020B0A04020102020204" pitchFamily="34" charset="0"/>
              </a:rPr>
              <a:pPr/>
              <a:t>23</a:t>
            </a:fld>
            <a:endParaRPr lang="ru-RU" sz="1400" b="1" dirty="0">
              <a:solidFill>
                <a:srgbClr val="002C55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066509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Двойная стрелка влево/вправо 39"/>
          <p:cNvSpPr/>
          <p:nvPr/>
        </p:nvSpPr>
        <p:spPr>
          <a:xfrm>
            <a:off x="6023992" y="1924762"/>
            <a:ext cx="151216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Заголовок 1"/>
          <p:cNvSpPr>
            <a:spLocks/>
          </p:cNvSpPr>
          <p:nvPr/>
        </p:nvSpPr>
        <p:spPr bwMode="auto">
          <a:xfrm>
            <a:off x="609600" y="116632"/>
            <a:ext cx="1082501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профессиональной квалификации на соответствие профессиональным стандартам (законопроект)</a:t>
            </a:r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fld id="{1F84560C-CBB5-40AC-A0AB-8CDF4DBA065C}" type="slidenum">
              <a:rPr lang="ru-RU">
                <a:solidFill>
                  <a:prstClr val="black">
                    <a:lumMod val="65000"/>
                    <a:lumOff val="35000"/>
                  </a:prstClr>
                </a:solidFill>
                <a:latin typeface="Arial Black" pitchFamily="34" charset="0"/>
                <a:cs typeface="Arial" pitchFamily="34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defRPr/>
              </a:pPr>
              <a:t>24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38178" y="836712"/>
            <a:ext cx="3571170" cy="7858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квалификациям, (Указ  Президента Российской Федерации  от 16 апреля 2014 г. №249)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587548" y="2283147"/>
            <a:ext cx="1040310" cy="860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Комиссия по апелляциям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15680" y="2567758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858618" y="2567758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501555" y="2567758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4493" y="2567758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cxnSp>
        <p:nvCxnSpPr>
          <p:cNvPr id="19" name="Прямая со стрелкой 18"/>
          <p:cNvCxnSpPr>
            <a:stCxn id="13" idx="2"/>
            <a:endCxn id="15" idx="0"/>
          </p:cNvCxnSpPr>
          <p:nvPr/>
        </p:nvCxnSpPr>
        <p:spPr>
          <a:xfrm flipH="1">
            <a:off x="3501430" y="1622524"/>
            <a:ext cx="1322333" cy="945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30"/>
          <p:cNvSpPr txBox="1">
            <a:spLocks noChangeArrowheads="1"/>
          </p:cNvSpPr>
          <p:nvPr/>
        </p:nvSpPr>
        <p:spPr bwMode="auto">
          <a:xfrm>
            <a:off x="2252591" y="4092393"/>
            <a:ext cx="795421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5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Минтруд России утверждает:</a:t>
            </a:r>
          </a:p>
          <a:p>
            <a:pPr algn="r"/>
            <a:endParaRPr lang="ru-RU" sz="1500" b="1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Рамка 20"/>
          <p:cNvSpPr/>
          <p:nvPr/>
        </p:nvSpPr>
        <p:spPr>
          <a:xfrm>
            <a:off x="8143582" y="795190"/>
            <a:ext cx="616714" cy="328188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6200000">
            <a:off x="6727957" y="2292987"/>
            <a:ext cx="3425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РЕЕСТР</a:t>
            </a:r>
          </a:p>
        </p:txBody>
      </p:sp>
      <p:sp>
        <p:nvSpPr>
          <p:cNvPr id="25" name="Двойная стрелка влево/вправо 24"/>
          <p:cNvSpPr/>
          <p:nvPr/>
        </p:nvSpPr>
        <p:spPr>
          <a:xfrm>
            <a:off x="2678138" y="2608021"/>
            <a:ext cx="360040" cy="218787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>
            <a:stCxn id="13" idx="2"/>
            <a:endCxn id="16" idx="0"/>
          </p:cNvCxnSpPr>
          <p:nvPr/>
        </p:nvCxnSpPr>
        <p:spPr>
          <a:xfrm flipH="1">
            <a:off x="4144368" y="1622524"/>
            <a:ext cx="679395" cy="945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3" idx="2"/>
            <a:endCxn id="17" idx="0"/>
          </p:cNvCxnSpPr>
          <p:nvPr/>
        </p:nvCxnSpPr>
        <p:spPr>
          <a:xfrm flipH="1">
            <a:off x="4787305" y="1622524"/>
            <a:ext cx="36458" cy="945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3" idx="2"/>
            <a:endCxn id="18" idx="0"/>
          </p:cNvCxnSpPr>
          <p:nvPr/>
        </p:nvCxnSpPr>
        <p:spPr>
          <a:xfrm>
            <a:off x="4823763" y="1622524"/>
            <a:ext cx="606480" cy="945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287688" y="1772816"/>
            <a:ext cx="2592288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Национальное агентство развития квалификаций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858619" y="3717033"/>
            <a:ext cx="1248767" cy="3571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Центр оценки квалификации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156004" y="3717033"/>
            <a:ext cx="1248767" cy="3571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Центр оценки квалификации</a:t>
            </a:r>
          </a:p>
        </p:txBody>
      </p:sp>
      <p:cxnSp>
        <p:nvCxnSpPr>
          <p:cNvPr id="34" name="Прямая со стрелкой 33"/>
          <p:cNvCxnSpPr>
            <a:endCxn id="33" idx="0"/>
          </p:cNvCxnSpPr>
          <p:nvPr/>
        </p:nvCxnSpPr>
        <p:spPr>
          <a:xfrm>
            <a:off x="5430243" y="2924944"/>
            <a:ext cx="3501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8" idx="2"/>
            <a:endCxn id="32" idx="0"/>
          </p:cNvCxnSpPr>
          <p:nvPr/>
        </p:nvCxnSpPr>
        <p:spPr>
          <a:xfrm flipH="1">
            <a:off x="4483003" y="2924944"/>
            <a:ext cx="947241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Двойная стрелка влево/вправо 35"/>
          <p:cNvSpPr/>
          <p:nvPr/>
        </p:nvSpPr>
        <p:spPr>
          <a:xfrm>
            <a:off x="6744072" y="1087922"/>
            <a:ext cx="79208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Двойная стрелка влево/вправо 36"/>
          <p:cNvSpPr/>
          <p:nvPr/>
        </p:nvSpPr>
        <p:spPr>
          <a:xfrm>
            <a:off x="6744072" y="2636913"/>
            <a:ext cx="79208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Двойная стрелка влево/вправо 37"/>
          <p:cNvSpPr/>
          <p:nvPr/>
        </p:nvSpPr>
        <p:spPr>
          <a:xfrm>
            <a:off x="6744072" y="3789041"/>
            <a:ext cx="79208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16200000">
            <a:off x="5309099" y="2092030"/>
            <a:ext cx="2436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Имеет право наделения </a:t>
            </a:r>
          </a:p>
          <a:p>
            <a:r>
              <a:rPr lang="ru-RU" sz="1200" b="1" i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полномочий Центра оценки квалификаций</a:t>
            </a:r>
            <a:endParaRPr lang="ru-RU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6229698" y="1634146"/>
            <a:ext cx="0" cy="208288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71607"/>
              </p:ext>
            </p:extLst>
          </p:nvPr>
        </p:nvGraphicFramePr>
        <p:xfrm>
          <a:off x="434109" y="4369392"/>
          <a:ext cx="11323782" cy="2439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1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2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083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effectLst/>
                        </a:rPr>
                        <a:t>примерное положение о СПК, примерный порядок наделения  и прекращения полномочий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effectLst/>
                        </a:rPr>
                        <a:t>форму  свидетельства о квалификации, технические требования к бланку, порядок  его</a:t>
                      </a:r>
                      <a:r>
                        <a:rPr lang="ru-RU" sz="1400" baseline="0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изготовления форму заключения о прохождении </a:t>
                      </a:r>
                      <a:r>
                        <a:rPr lang="ru-RU" sz="1400" dirty="0" err="1">
                          <a:effectLst/>
                        </a:rPr>
                        <a:t>профэкзамена</a:t>
                      </a:r>
                      <a:endParaRPr lang="ru-RU" sz="14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effectLst/>
                        </a:rPr>
                        <a:t>требования к ЦОК, порядок отбора, наделения и прекращения  полномочий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effectLst/>
                        </a:rPr>
                        <a:t>положение об апелляционной комиссии  по процедуре профессионального экзамена и выдаче  свидетельства  о квалификации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effectLst/>
                        </a:rPr>
                        <a:t>положение о разработке перечня наименований квалификаций и положений </a:t>
                      </a:r>
                      <a:r>
                        <a:rPr lang="ru-RU" sz="1400" dirty="0" err="1">
                          <a:effectLst/>
                        </a:rPr>
                        <a:t>профстандартов</a:t>
                      </a:r>
                      <a:r>
                        <a:rPr lang="ru-RU" sz="1400" dirty="0">
                          <a:effectLst/>
                        </a:rPr>
                        <a:t> , на основе</a:t>
                      </a:r>
                      <a:r>
                        <a:rPr lang="ru-RU" sz="1400" baseline="0" dirty="0">
                          <a:effectLst/>
                        </a:rPr>
                        <a:t> которых производится оценка, с указанием сроков действия документов необходимых для </a:t>
                      </a:r>
                      <a:r>
                        <a:rPr lang="ru-RU" sz="1400" baseline="0" dirty="0" err="1">
                          <a:effectLst/>
                        </a:rPr>
                        <a:t>профэкзамена</a:t>
                      </a:r>
                      <a:endParaRPr lang="ru-RU" sz="14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effectLst/>
                        </a:rPr>
                        <a:t>положение о разработке оценочных средств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effectLst/>
                        </a:rPr>
                        <a:t>порядок формирования и ведения реестра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effectLst/>
                        </a:rPr>
                        <a:t>порядок осуществления мониторинга и контроля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4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осуществляет</a:t>
                      </a:r>
                      <a:r>
                        <a:rPr lang="ru-RU" sz="16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мониторинг  в системе квалификаций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072590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5382" y="44624"/>
            <a:ext cx="9448800" cy="144016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независимой оценки квалификаций</a:t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(законопроекты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независимой оценке квалификаций» , «О внесении изменений в Трудовой кодекс Российской Федерации в связи с принятием ФЗ «О независимой оценке квалификаций»  и «О внесении изменений в Налоговый кодекс РФ в связи  принятием ФЗ «О независимой оценке квалификаций» 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2485"/>
              </p:ext>
            </p:extLst>
          </p:nvPr>
        </p:nvGraphicFramePr>
        <p:xfrm>
          <a:off x="1163781" y="1484784"/>
          <a:ext cx="9633527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5"/>
          <p:cNvSpPr txBox="1">
            <a:spLocks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fld id="{1F84560C-CBB5-40AC-A0AB-8CDF4DBA065C}" type="slidenum">
              <a:rPr lang="ru-RU" ker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defRPr/>
              </a:pPr>
              <a:t>25</a:t>
            </a:fld>
            <a:endParaRPr lang="ru-RU" kern="0" dirty="0">
              <a:solidFill>
                <a:prstClr val="black">
                  <a:lumMod val="65000"/>
                  <a:lumOff val="35000"/>
                </a:prstClr>
              </a:solidFill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6110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5"/>
          <p:cNvSpPr txBox="1">
            <a:spLocks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fld id="{1F84560C-CBB5-40AC-A0AB-8CDF4DBA065C}" type="slidenum">
              <a:rPr lang="ru-RU" sz="120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defRPr/>
              </a:pPr>
              <a:t>26</a:t>
            </a:fld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Заголовок 1"/>
          <p:cNvSpPr>
            <a:spLocks/>
          </p:cNvSpPr>
          <p:nvPr/>
        </p:nvSpPr>
        <p:spPr bwMode="auto">
          <a:xfrm>
            <a:off x="341745" y="116633"/>
            <a:ext cx="11369964" cy="45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Оценка квалификации на соответствие профессиональным стандартам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52945" y="567846"/>
            <a:ext cx="1018771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План-график формирования сети центров оценки квалификации </a:t>
            </a:r>
          </a:p>
          <a:p>
            <a:pPr algn="ctr">
              <a:defRPr/>
            </a:pPr>
            <a:r>
              <a:rPr lang="ru-RU" sz="1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(распоряжение Правительства Российской Федерации от 14 мая 2015 г. № 881-р) </a:t>
            </a:r>
            <a:endParaRPr lang="ru-RU" sz="1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05352"/>
              </p:ext>
            </p:extLst>
          </p:nvPr>
        </p:nvGraphicFramePr>
        <p:xfrm>
          <a:off x="775856" y="1152620"/>
          <a:ext cx="10935852" cy="551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2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2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4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113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совета по профессиональным квалификациям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Национального совета при Президенте Российской Федерации по профессиональным квалификациям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2015 год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 2015</a:t>
                      </a:r>
                    </a:p>
                  </a:txBody>
                  <a:tcPr marL="25384" marR="25384" marT="12692" marB="12692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2016 год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центров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(ед.)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человек, прошедших оценку квалификации</a:t>
                      </a: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центров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(ед.)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человек, прошедших оценку квалификации</a:t>
                      </a: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центров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(ед.)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человек, прошедших оценку квалификации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в жилищно-коммунальном хозяйстве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63" marR="1763" marT="1763" marB="0" anchor="ctr" anchorCtr="1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4 510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в области сварки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1016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2 340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в наноиндустрии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8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в лифтовой отрасли и сфере вертикального транспорта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в строительстве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1 890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Совета по профессиональным квалификациям в машиностроении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38" marR="19038" marT="1763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на железнодорожном транспорте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38" marR="19038" marT="1763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400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Союз «Агентство развития профессиональных сообществ и рабочих кадров «Ворлдскиллс Россия»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38" marR="19038" marT="1763" marB="0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3000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1 230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43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3680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25384" marR="25384" marT="12692" marB="12692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4 633</a:t>
                      </a:r>
                    </a:p>
                  </a:txBody>
                  <a:tcPr marL="25384" marR="25384" marT="12692" marB="12692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191</a:t>
                      </a:r>
                    </a:p>
                  </a:txBody>
                  <a:tcPr marL="25384" marR="25384" marT="12692" marB="12692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19 300</a:t>
                      </a:r>
                    </a:p>
                  </a:txBody>
                  <a:tcPr marL="25384" marR="25384" marT="12692" marB="12692" anchorCtr="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F432-3494-4322-B91C-918F562403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450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217" y="145963"/>
            <a:ext cx="11982703" cy="648061"/>
          </a:xfrm>
        </p:spPr>
        <p:txBody>
          <a:bodyPr>
            <a:noAutofit/>
          </a:bodyPr>
          <a:lstStyle/>
          <a:p>
            <a:pPr lvl="0" algn="ctr"/>
            <a:br>
              <a:rPr lang="ru-RU" sz="2400" b="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Направления применения профессиональных стандартов работодателями</a:t>
            </a:r>
            <a:br>
              <a:rPr lang="ru-RU" sz="24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5267" y="1209607"/>
            <a:ext cx="10843662" cy="5051149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None/>
              <a:defRPr/>
            </a:pPr>
            <a:r>
              <a:rPr lang="ru-RU" sz="4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Профессиональные стандарты применяются работодателями с учетом особенностей выполняемых работниками трудовых функций, обусловленных применяемыми технологиями и принятой организацией производства и труда, при решении следующих задач: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  <a:defRPr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2438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определения потребности в работниках с определенным уровнем квалификации</a:t>
            </a:r>
          </a:p>
          <a:p>
            <a:pPr marL="0" indent="452438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трудовых функций работников, трудовых обязанностей работников с учетом особенностей применяемых технологий </a:t>
            </a:r>
          </a:p>
          <a:p>
            <a:pPr marL="0" indent="452438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правильного подбора и расстановки кадров</a:t>
            </a:r>
          </a:p>
          <a:p>
            <a:pPr marL="0" indent="452438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разграничения функций, полномочий и ответственности между категориями работников</a:t>
            </a:r>
          </a:p>
          <a:p>
            <a:pPr marL="0" indent="452438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разработка штатных расписаний, должностных инструкций;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2438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формирование системы оплаты труда;</a:t>
            </a:r>
          </a:p>
          <a:p>
            <a:pPr marL="0" indent="452438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аттестация работников;</a:t>
            </a:r>
          </a:p>
          <a:p>
            <a:pPr marL="0" indent="452438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подготовки (профессиональное образование и профессиональное обучение) и дополнительного профессионального образования работников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  <a:defRPr/>
            </a:pPr>
            <a:endParaRPr 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27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</p:spPr>
        <p:txBody>
          <a:bodyPr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Обязательность применения профессиональных стандартов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9403" y="1052737"/>
            <a:ext cx="10972800" cy="4641379"/>
          </a:xfrm>
        </p:spPr>
        <p:txBody>
          <a:bodyPr>
            <a:noAutofit/>
          </a:bodyPr>
          <a:lstStyle/>
          <a:p>
            <a:pPr marL="0" indent="452438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Трудовой кодекс Российской Федерации (далее – Кодекс) устанавливает обязательность применения требований, содержащихся в профессиональных стандартов в случаях:</a:t>
            </a:r>
          </a:p>
          <a:p>
            <a:pPr marL="0" indent="452438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части второй статьи 57 Кодекса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наименование должностей, профессий, специальностей и квалификационные требования к ним должны соответствовать наименованиям и требованиям,  указанным в квалификационных справочниках или профессиональных стандартах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если в соответствии с Кодексом или иными федеральными законами с выполнением работ по этим должностям, профессиям, специальностям связано предоставление компенсаций и льгот либо наличие ограничений;</a:t>
            </a:r>
          </a:p>
          <a:p>
            <a:pPr marL="0" indent="452438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статье 195.3 Кодекса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требования к квалификации работников, содержащиеся в профессиональных стандартах, обязательны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для работодателя в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случаях, если они установлены Кодексом, другими федеральными законами, иными нормативными правовыми актами Российской Федерации.</a:t>
            </a:r>
          </a:p>
          <a:p>
            <a:pPr marL="0" indent="452438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остальных случаях эти требования носят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рекомендательный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характер.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28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Профессиональные стандарты обязательны к применению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0492" y="980303"/>
            <a:ext cx="10515600" cy="5626443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Обязательность применения определяется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основе законов, иных нормативных правовых актов Российской Федерации</a:t>
            </a:r>
          </a:p>
          <a:p>
            <a:pPr marL="514350" indent="-51435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 иными нормативными правовыми актами имеются ввиду  постановления и распоряжения  Правительства Российской Федерации, приказы федеральных органов исполнительной власти, которые специально устанавливают требования к работникам, выполняющим те или иные трудовые обязанности, носящие нормативный правовой характер (например, приказы Минтранса России и др.). </a:t>
            </a:r>
          </a:p>
          <a:p>
            <a:pPr marL="514350" indent="-51435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Что является обязательным:</a:t>
            </a:r>
          </a:p>
          <a:p>
            <a:pPr marL="514350" lvl="0" indent="-514350" algn="just">
              <a:buFont typeface="Arial" panose="020B0604020202020204" pitchFamily="34" charset="0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Наименования должностей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(ст. 57 абзац 3 часть 2 ТК РФ. Предоставление компенсаций и льгот либо наличие ограничений - наименование этих должностей, профессий или специальностей и квалификационные требования к ним должны соответствовать наименованиям и требованиям, указанным в квалификационных справочниках, утверждаемых в порядке, устанавливаемом Правительством Российской Федерации, или соответствующим положениям профессиональных стандартов)</a:t>
            </a:r>
          </a:p>
          <a:p>
            <a:pPr marL="514350" indent="-514350" algn="just"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квалификации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(требования к образованию, опыту работы, знаниям и умениям) (ст. 57 и 195.3 ТК РФ) в соответствии с нормативными правовыми документами</a:t>
            </a:r>
          </a:p>
          <a:p>
            <a:pPr marL="514350" indent="-51435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29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/>
          </p:cNvSpPr>
          <p:nvPr/>
        </p:nvSpPr>
        <p:spPr bwMode="auto">
          <a:xfrm>
            <a:off x="471055" y="175492"/>
            <a:ext cx="11323781" cy="572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ЭЛЕМЕНТЫ СИСТЕМЫ КВАЛИФИКАЦИЙ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57027691"/>
              </p:ext>
            </p:extLst>
          </p:nvPr>
        </p:nvGraphicFramePr>
        <p:xfrm>
          <a:off x="1597890" y="1097386"/>
          <a:ext cx="9079345" cy="5760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216638" y="6385152"/>
            <a:ext cx="578198" cy="365125"/>
          </a:xfrm>
        </p:spPr>
        <p:txBody>
          <a:bodyPr/>
          <a:lstStyle/>
          <a:p>
            <a:fld id="{48F6E480-5C73-46E0-8641-7D65DD22AC16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/>
              <a:t>3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2269073"/>
      </p:ext>
    </p:extLst>
  </p:cSld>
  <p:clrMapOvr>
    <a:masterClrMapping/>
  </p:clrMapOvr>
  <p:transition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1805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Разъяснения Минтруда России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09600" y="1087654"/>
            <a:ext cx="11151029" cy="5581705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Будут ли отменены ЕТКС и ЕКС?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358775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перспективе планируется замена ЕТКС и ЕКС профессиональными стандартами, а также отдельными отраслевыми требованиями к квалификации работников, утверждаемыми законодательными и иными нормативными правовыми актами, которые имеются уже и в настоящее время (например, в сфере транспорта и др.). Но такая замена, по мнению Минтруда России, будет происходит в течение достаточно длительного периода. </a:t>
            </a:r>
          </a:p>
          <a:p>
            <a:pPr marL="0" indent="446088"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Распространяется обязательность применения требований профессиональных стандартов на всех работодателей или только на государственные и муниципальные организации?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53340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Обязательность применения требований профессиональных стандартов установлена для случаев, предусмотренных статьями 57 и 195.3 ТК РФ, и не зависит от формы собственности организации или статуса работодателя.</a:t>
            </a:r>
          </a:p>
          <a:p>
            <a:pPr marL="0" indent="446088"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Если квалификационный справочник и профессиональный стандарт по аналогичным профессиям (должностям) содержат различные наименования профессий (должностей), то какими документами должен пользоваться работодатель?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случаях, если наименования должностей, профессий, специальностей содержатся и в квалификационных справочниках, и в профессиональных стандартах, то работодатель самостоятельно определяет, какой нормативный правовой акт использует, за исключением случаев, предусмотренных федеральными законами и иными нормативными правовыми актами Российской Федерации.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30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1805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Разъяснения Минтруда России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27382" y="1193534"/>
            <a:ext cx="11425269" cy="5475826"/>
          </a:xfrm>
        </p:spPr>
        <p:txBody>
          <a:bodyPr>
            <a:noAutofit/>
          </a:bodyPr>
          <a:lstStyle/>
          <a:p>
            <a:pPr marL="0" indent="446088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Требования профессионального стандарта должны быть прописаны в трудовом договоре/должностной инструкции работника в полном объеме или могут быть какие-либо допущения?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Работодатель определяет содержание трудового договора с учетом статьи 57 ТК РФ и должностные обязанности работников. При этом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профстандарт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может быть применен как рекомендательный методический документ, кроме содержащихся в нем требований, предусмотренных ТК РФ, другими федеральными законами, иными нормативными правовыми актами Российской Федерации.</a:t>
            </a: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Работодатель применяет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профстандарты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определения потребности в работниках с определенным уровнем квалификации, правильного подбора и расстановки кадров, рационального разделения и организации труда, разграничения функций, полномочий и ответственности между категориями работников, определения трудовых обязанностей работников с учетом особенностей применяемых технологий, организации подготовки (профессиональное образование и профессиональное обучение) и дополнительного профессионального образования работников, организации труда, установления систем оплаты труда.</a:t>
            </a: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 вопросам, возникающим на практике в связи с внедрением профессиональных стандартов, следует отметить, что ответственность и полномочия по принятию кадровых решений являются полномочиями работодателей. 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31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548680"/>
          </a:xfrm>
        </p:spPr>
        <p:txBody>
          <a:bodyPr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Разъяснения Минтруда России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27382" y="1097280"/>
            <a:ext cx="11425269" cy="5572080"/>
          </a:xfrm>
        </p:spPr>
        <p:txBody>
          <a:bodyPr>
            <a:noAutofit/>
          </a:bodyPr>
          <a:lstStyle/>
          <a:p>
            <a:pPr marL="0" indent="446088" algn="just"/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Могут ли обязанности работников, требования к образованию и стажу, измениться автоматически в связи с принятием профессионального стандарта? Может ли быть расторгнут трудовой договор с работником, если его уровень образования или стаж работы не соответствует указанным в профессиональном стандарте? Уволить его (если он отказывается проходить обучение)? В ТК РФ нет такого основания.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446088" algn="just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Обязанности работников изменяться автоматически в связи с принятием профессионального стандарта не могут.</a:t>
            </a:r>
          </a:p>
          <a:p>
            <a:pPr marL="0" indent="446088" algn="just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Объективной основой изменения обязанностей, связанных с выполнением какой-либо работы (услуги), является изменение организационных или технологических условий труда (изменения в технике и технологии производства, структурная реорганизация производства, другие причины), и даже в этих случаях согласно статье 74 ТК РФ изменение трудовой функции работника по инициативе работодателя не допускается. Оно может осуществляться в соответствии со статьями 72, 72.1  ТК РФ на основе соглашения между работником и работодателем об изменении определенных сторонами условий трудового договора.</a:t>
            </a:r>
          </a:p>
          <a:p>
            <a:pPr marL="0" indent="446088" algn="just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Вступление в силу профессиональных стандартов не является основанием для увольнения работников. Допуск работника к выполнению трудовой функции является полномочием работодателя.</a:t>
            </a:r>
          </a:p>
          <a:p>
            <a:pPr marL="0" indent="446088" algn="just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Работодатель также вправе проводить аттестацию работников. Так, при применении квалификационных справочников и профессиональных стандартов лица, не имеющие специальной подготовки или стажа работы, установленных в разделе "Требования к квалификации", но обладающие достаточным практическим опытом и выполняющие качественно и в полном объеме возложенные на них должностные обязанности, по рекомендации аттестационной комиссии назначаются на соответствующие должности так же, как и лица, имеющие специальную подготовку и стаж работы.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32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548680"/>
          </a:xfrm>
        </p:spPr>
        <p:txBody>
          <a:bodyPr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Разъяснения Минтруда России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27382" y="1174282"/>
            <a:ext cx="11425269" cy="5495077"/>
          </a:xfrm>
        </p:spPr>
        <p:txBody>
          <a:bodyPr>
            <a:noAutofit/>
          </a:bodyPr>
          <a:lstStyle/>
          <a:p>
            <a:pPr marL="0" indent="358775">
              <a:tabLst>
                <a:tab pos="87313" algn="l"/>
              </a:tabLst>
            </a:pP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Должны ли работники привести свою квалификацию с требованиями профессиональных стандартов? Обязанность по направлению на обучение и расходы несет работодатель?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marL="0" indent="358775">
              <a:buNone/>
              <a:tabLst>
                <a:tab pos="87313" algn="l"/>
              </a:tabLst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Согласно статье 196 ТК РФ необходимость подготовки (профессиональное образование и профессиональное обучение) и дополнительного профессионального образования работников для собственных нужд определяет работодатель. Подготовка работников и их дополнительное профессиональное образование осуществляются работодателем на условиях и в порядке, которые определяются коллективным договором, соглашениями, трудовым договором. </a:t>
            </a:r>
          </a:p>
          <a:p>
            <a:pPr marL="0" indent="358775">
              <a:buNone/>
              <a:tabLst>
                <a:tab pos="87313" algn="l"/>
              </a:tabLst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marL="0" indent="358775">
              <a:tabLst>
                <a:tab pos="87313" algn="l"/>
              </a:tabLst>
            </a:pP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Если выполняемые работником обязанности шире, чем содержащиеся в профессиональном стандарте трудовые функции и трудовые действия, имеет ли он право требовать доплату за совмещение профессий?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marL="0" indent="358775">
              <a:buNone/>
              <a:tabLst>
                <a:tab pos="87313" algn="l"/>
              </a:tabLst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При совмещении профессий (должностей), расширении зон обслуживания, увеличении объема работы или исполнении обязанностей временно отсутствующего работника без освобождения от работы, определенной трудовым договором, оплата труда работника производится с учетом положений статьи 151 ТК РФ. 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33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548680"/>
          </a:xfrm>
        </p:spPr>
        <p:txBody>
          <a:bodyPr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Разъяснения Минтруда России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98506" y="981776"/>
            <a:ext cx="11425269" cy="5476776"/>
          </a:xfrm>
        </p:spPr>
        <p:txBody>
          <a:bodyPr>
            <a:noAutofit/>
          </a:bodyPr>
          <a:lstStyle/>
          <a:p>
            <a:pPr marL="0" indent="446088"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Какие санкции будут применяться за неприменение или неправильное применение профессиональных стандартов?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ТК РФ устанавливает обязательность применения требований, содержащихся в профессиональных стандартах, в том числе при приеме работников на работу, в следующих случаях:</a:t>
            </a: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согласно части второй  статьи 57 ТК РФ наименование должностей, профессий, специальностей и квалификационные требования к ним должны соответствовать наименованиям и требованиям, указанным в квалификационных справочниках или профессиональных стандартах, если в соответствии с ТК РФ или иными федеральными законами с выполнением работ по этим должностям, профессиям, специальностям связано предоставление компенсаций и льгот либо наличие ограничений;</a:t>
            </a: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согласно статье 195.3 ТК РФ требования к квалификации работников, содержащиеся в профессиональных стандартах, обязательны для работодателя в случаях, если они установлены ТК РФ, другими федеральными законами, иными нормативными правовыми актами Российской Федерации.</a:t>
            </a: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других случаях эти требования носят рекомендательный характер.</a:t>
            </a: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Таким образом, если не соблюдены указанные обязательные требования законодательства, то работодателю может быть выдано предписание об устранении выявленных нарушений трудового законодательства, а также он может быть привлечен к административной ответственности в соответствии со статьей 5.27 Кодекса об административных правонарушениях.</a:t>
            </a:r>
          </a:p>
          <a:p>
            <a:pPr marL="0" indent="446088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остальных случаях требования проверяющих органов в части применения профессиональных стандартов неправомерны.</a:t>
            </a:r>
          </a:p>
          <a:p>
            <a:pPr marL="0" indent="446088" algn="just">
              <a:tabLst>
                <a:tab pos="87313" algn="l"/>
              </a:tabLs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34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557" y="1"/>
            <a:ext cx="11268000" cy="899198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Профессиональные стандарты как современный методический инструмент кадровой политики организации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1768" y="1273690"/>
            <a:ext cx="10515600" cy="435133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Разработка локальных нормативных актов организации: стандартов деятельности (модели компетенций, профили должностей), должностных и рабочих инструкций  и т.п.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квалификационных требований к работникам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Определение должностных обязанностей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Подготовка и повышение квалификации работников (формирование планов и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 обучения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карьерного роста работников)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Наставничество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Аттестация работников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35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Определение трудовой функции и должностных обязанностей работника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9775" y="1343554"/>
            <a:ext cx="10515600" cy="4763065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Наименование должности рекомендуется устанавливать в соответствии с одной обобщенной трудовой функцией в рамках одного профессионального стандарта с учетом фактически выполняемой работы у конкретного работодателя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случаях, когда работник выполняет работу по разным должностям или профессиям, то наименование должности, профессии, специальности работнику  рекомендуется устанавливать по выполняемой работе наиболее высокого уровня квалификации</a:t>
            </a:r>
          </a:p>
          <a:p>
            <a:pPr lvl="0"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случаях, когда работник не имеет требуемого профессиональным стандартом уровня образования и (или) опыта работы, но обладает необходимыми знаниями и умениями, он может быть допущен работодателем к выполнению трудовой функции, предусмотренной соответствующим профессиональным стандартом, в том числе по результатам аттестации, проводимой работодателем в установленном порядке, если иное не установлено нормативными правовыми актами (Трудовой кодекс Российской Федерации, другие федеральные законы, Указы Президента Российской Федерации, постановления Правительства Российской Федерации)</a:t>
            </a:r>
          </a:p>
          <a:p>
            <a:pPr lvl="0"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Работодатель может, помимо квалификационных требований, указанных в профессиональных стандартах, предъявлять к лицу, претендующему на вакантную должность (работу), иные требования, которые необходимы в силу специфики той или иной работы (например, владение определенным иностранным языком)</a:t>
            </a:r>
          </a:p>
          <a:p>
            <a:pPr lvl="0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36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Дополнительная подготовка работников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Необходимость подготовки работников (профессиональное образование и профессиональное обучение) и дополнительного профессионального образования с учетом применения профессиональных стандартов определяет работодатель (ст. 196 ТК РФ)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37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Аттестация работников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проведения аттестации устанавливается трудовым законодательством и иными нормативными правовыми актами, содержащими нормы трудового права, локальными нормативными актами, применяемыми с учетом мнения представительного органа работников;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подготовке документов для аттестации работников работодатель может использовать описание трудовых функций, содержащихся в профессиональном стандарте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38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562074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Рекомендуемые мероприятия в план-график внедрения профессиональных стандартов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39350" y="1001027"/>
          <a:ext cx="11760630" cy="528427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08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8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8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5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20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300" b="1" spc="-3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мероприятия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Ожидаемые результаты </a:t>
                      </a: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(вид документа)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ПС и численность работников по профессиям/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должностям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120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spc="-3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Определение профессиональных стандартов, планируемых к использованию в организации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и наименования профессиональных стандартов, планируемых к применению (наименования указать в приложении) 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spc="-3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отчетный период (2016 г., 2017 г….)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27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spc="-3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Определение должностей/профессий в организации, по которым необходима разработка профессиональных стандартов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Перечень наименований профессиональных стандартов, необходимых к разработке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6371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300" b="1" spc="-3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Определение необходимости профессиональной подготовки и/или дополнительного профессионального образования работников на основе анализа квалификационных требований профессиональных стандартов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работников, для которых необходима профессиональная подготовка и/или дополнительное профессиональное образование 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0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отчетный период  (2016 г., 2017 г….)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637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300" b="1" spc="-3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Разработка и реализация плана профессиональной подготовки и/или дополнительного профессионального образования работников с учетом положений профессиональных стандартов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с указанием численности  работников по годам, исходя из финансовых возможностей организации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отчетный период  (2016 г., 2017 г….)</a:t>
                      </a: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spc="-3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5" marR="426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Заголовок 1"/>
          <p:cNvSpPr>
            <a:spLocks/>
          </p:cNvSpPr>
          <p:nvPr/>
        </p:nvSpPr>
        <p:spPr bwMode="auto">
          <a:xfrm>
            <a:off x="1703388" y="258764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2000" b="1" kern="0" dirty="0">
              <a:solidFill>
                <a:schemeClr val="tx2"/>
              </a:solidFill>
              <a:latin typeface="Helios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584175"/>
              </p:ext>
            </p:extLst>
          </p:nvPr>
        </p:nvGraphicFramePr>
        <p:xfrm>
          <a:off x="1015999" y="1124744"/>
          <a:ext cx="9781309" cy="4629692"/>
        </p:xfrm>
        <a:graphic>
          <a:graphicData uri="http://schemas.openxmlformats.org/drawingml/2006/table">
            <a:tbl>
              <a:tblPr/>
              <a:tblGrid>
                <a:gridCol w="5516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Действующая система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Дополнительные элементы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Общероссийский классификатор видов экономической деятельности (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ОКВЭД</a:t>
                      </a: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Профессиональные стандарта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Общероссийский классификатор занятий (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ОКЗ</a:t>
                      </a: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Реестр профессиональных</a:t>
                      </a:r>
                      <a:r>
                        <a:rPr lang="ru-RU" sz="1800" b="1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стандартов</a:t>
                      </a:r>
                      <a:endParaRPr lang="ru-RU" sz="18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Единый тарифно-квалификационный справочник работ и профессий рабочих (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ЕТКС</a:t>
                      </a: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Справочник востребованных и перспективных профессий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7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Единый квалификационный справочник должностей руководи</a:t>
                      </a: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телей, специалистов и других служащих (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ЕКС</a:t>
                      </a: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7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Общероссийский классификатор профессий рабочих, должностей служащих и тарифных разрядов (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ОКПДТР</a:t>
                      </a:r>
                      <a:r>
                        <a:rPr lang="ru-RU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ker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Заголовок 1"/>
          <p:cNvSpPr>
            <a:spLocks/>
          </p:cNvSpPr>
          <p:nvPr/>
        </p:nvSpPr>
        <p:spPr bwMode="auto">
          <a:xfrm>
            <a:off x="434109" y="258764"/>
            <a:ext cx="11321492" cy="58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400" b="1" kern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классификаторов, используемых в социально-трудовой сфере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312388"/>
      </p:ext>
    </p:extLst>
  </p:cSld>
  <p:clrMapOvr>
    <a:masterClrMapping/>
  </p:clrMapOvr>
  <p:transition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17925" y="189312"/>
            <a:ext cx="11268075" cy="64770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применения профессиональных стандартов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38400" y="905163"/>
            <a:ext cx="6696364" cy="58189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Формирование рабочей группы по применению профессиональных стандартов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35382" y="1694874"/>
            <a:ext cx="6696364" cy="4849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Анализ штатного расписания 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сл. слайд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79964" y="2387601"/>
            <a:ext cx="6696364" cy="6927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Определение обязательности применения профессиональных стандартов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8619" y="3939308"/>
            <a:ext cx="11453090" cy="42949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Анализ соответствия профессиональным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стандартам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7927" y="4608945"/>
            <a:ext cx="2447637" cy="19765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Наименования должностей / профессий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(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строгое соответствие, если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itchFamily="18" charset="0"/>
              </a:rPr>
              <a:t>предоставление компенсаций и льгот либо наличие ограничений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ст. 57 ТК РФ)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83887" y="4577706"/>
            <a:ext cx="2401455" cy="93749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Требования к образованию 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(ст.195.3.ТК РФ)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88181" y="4668982"/>
            <a:ext cx="2359891" cy="97905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Требования к опыту работы                      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(ст.195.3 ТК РФ)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156364" y="5902036"/>
            <a:ext cx="7583056" cy="8312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При выявлении несоответствия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план - график мероприятий по внедрению профессиональных стандартов   утверждение  приказом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562109" y="4655128"/>
            <a:ext cx="2549237" cy="10344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Особые условия допуска к работе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5172362" y="1505526"/>
            <a:ext cx="942110" cy="1662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5167744" y="2193636"/>
            <a:ext cx="942110" cy="1662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2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5158508" y="3108037"/>
            <a:ext cx="942110" cy="1662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761999" y="4410363"/>
            <a:ext cx="942110" cy="1662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6580908" y="4428836"/>
            <a:ext cx="942110" cy="1662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3699163" y="4438072"/>
            <a:ext cx="942110" cy="1662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9351816" y="4410363"/>
            <a:ext cx="637310" cy="2170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5121562" y="3782291"/>
            <a:ext cx="942110" cy="14316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56872" y="3278910"/>
            <a:ext cx="6696364" cy="4849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Анализ реестра профессиональных стандартов/ справочника перспективных и востребованных профессий </a:t>
            </a:r>
          </a:p>
        </p:txBody>
      </p:sp>
      <p:sp>
        <p:nvSpPr>
          <p:cNvPr id="25" name="Стрелка вправо 24"/>
          <p:cNvSpPr/>
          <p:nvPr/>
        </p:nvSpPr>
        <p:spPr>
          <a:xfrm>
            <a:off x="3020291" y="616065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4128655" y="5624945"/>
            <a:ext cx="1029577" cy="1662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6613236" y="5726544"/>
            <a:ext cx="807905" cy="14778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002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9781309" y="5569527"/>
            <a:ext cx="858982" cy="295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E480-5C73-46E0-8641-7D65DD22AC16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24373465"/>
      </p:ext>
    </p:extLst>
  </p:cSld>
  <p:clrMapOvr>
    <a:masterClrMapping/>
  </p:clrMapOvr>
  <p:transition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107" y="207951"/>
            <a:ext cx="11321493" cy="648061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профессиональных стандартов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34108" y="1052947"/>
          <a:ext cx="11480801" cy="5237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3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3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74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701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39467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профессии/</a:t>
                      </a:r>
                    </a:p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должности по штатному расписанию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требований к квалификации в НПА РФ (ст.195.3 ТК РФ)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компенсаций, льгот и ограничений (ст.57 ТК РФ)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r>
                        <a:rPr lang="ru-RU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профессионального стандарта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профессии/</a:t>
                      </a:r>
                    </a:p>
                    <a:p>
                      <a:pPr algn="ctr"/>
                      <a:r>
                        <a:rPr lang="ru-RU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должности по профессиональному стандарту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Требование к образованию в профессиональном стандарте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Требование к опыту работы в профессиональном стандарте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Выявленные несоответствия</a:t>
                      </a:r>
                    </a:p>
                    <a:p>
                      <a:pPr algn="ctr"/>
                      <a:endParaRPr lang="ru-RU" sz="14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184">
                <a:tc>
                  <a:txBody>
                    <a:bodyPr/>
                    <a:lstStyle/>
                    <a:p>
                      <a:r>
                        <a:rPr lang="ru-RU" dirty="0"/>
                        <a:t>Главный бухгалтер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184">
                <a:tc>
                  <a:txBody>
                    <a:bodyPr/>
                    <a:lstStyle/>
                    <a:p>
                      <a:r>
                        <a:rPr lang="ru-RU" dirty="0"/>
                        <a:t>Бухгалтер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1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E480-5C73-46E0-8641-7D65DD22AC16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96232912"/>
      </p:ext>
    </p:extLst>
  </p:cSld>
  <p:clrMapOvr>
    <a:masterClrMapping/>
  </p:clrMapOvr>
  <p:transition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профессиональных стандартов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40873" y="942109"/>
            <a:ext cx="8829963" cy="4341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Наименования должностей/ профессий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1965" y="1754908"/>
            <a:ext cx="4692072" cy="100676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Обязательность применения (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Times New Roman" pitchFamily="18" charset="0"/>
              </a:rPr>
              <a:t>предоставление компенсаций и льгот либо наличие ограничений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ст. 57 ТК РФ)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71854" y="1727201"/>
            <a:ext cx="4433454" cy="4802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Рекомендательный характер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10036" y="2503054"/>
            <a:ext cx="5375563" cy="10160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Наименование профессии/должности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itchFamily="18" charset="0"/>
              </a:rPr>
              <a:t>работодатель определяет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itchFamily="18" charset="0"/>
              </a:rPr>
              <a:t>самостоятельно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8910" y="4608946"/>
            <a:ext cx="4655127" cy="1524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Особый  случай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Если в разделе  «возможные наименования должностей, профессий» профессионального стандарта нет наименования должности/ профессии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42544" y="4793673"/>
            <a:ext cx="5144655" cy="1625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в Минтруд России или СПК при Национальном совете с предложением о внесении данной должности/профессии в соответствующий раздел профессионального стандарта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2493815" y="1459346"/>
            <a:ext cx="831275" cy="193964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8843818" y="1459345"/>
            <a:ext cx="706582" cy="221673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002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2553853" y="2867892"/>
            <a:ext cx="942110" cy="207818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2701635" y="4151746"/>
            <a:ext cx="942110" cy="37407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8705271" y="2249055"/>
            <a:ext cx="942110" cy="226291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00364" y="3149599"/>
            <a:ext cx="4886036" cy="8959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Строгое соответствие с наименованием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профессии/ должности в ЕКС, ЕТКС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или ПС</a:t>
            </a:r>
          </a:p>
        </p:txBody>
      </p:sp>
      <p:sp>
        <p:nvSpPr>
          <p:cNvPr id="25" name="Стрелка вправо 24"/>
          <p:cNvSpPr/>
          <p:nvPr/>
        </p:nvSpPr>
        <p:spPr>
          <a:xfrm>
            <a:off x="5661890" y="5080000"/>
            <a:ext cx="978408" cy="67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E480-5C73-46E0-8641-7D65DD22AC16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13930710"/>
      </p:ext>
    </p:extLst>
  </p:cSld>
  <p:clrMapOvr>
    <a:masterClrMapping/>
  </p:clrMapOvr>
  <p:transition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профессиональных стандартов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5927" y="960583"/>
            <a:ext cx="10520218" cy="3602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Требования к образованию , Требования к опыту работы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00728" y="1588654"/>
            <a:ext cx="4433454" cy="544945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Обязательность применения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21236" y="1634839"/>
            <a:ext cx="4433454" cy="4802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Рекомендательный характер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462980" y="2540000"/>
            <a:ext cx="4137892" cy="6465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Уровень образования работника ниже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22255" y="2456876"/>
            <a:ext cx="3121889" cy="7666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Times New Roman" pitchFamily="18" charset="0"/>
              </a:rPr>
              <a:t>Предоставление компенсаций и льгот либо наличие ограничений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ст. 57 ТК РФ;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349674" y="4706471"/>
            <a:ext cx="3618208" cy="18646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План - график мероприятий по внедрению профессиональных стандартов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2512288" y="1357746"/>
            <a:ext cx="831275" cy="193964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8797636" y="1376218"/>
            <a:ext cx="706582" cy="221673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002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391889" y="2198255"/>
            <a:ext cx="835893" cy="249382"/>
          </a:xfrm>
          <a:prstGeom prst="downArrow">
            <a:avLst>
              <a:gd name="adj1" fmla="val 50000"/>
              <a:gd name="adj2" fmla="val 64815"/>
            </a:avLst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1593271" y="2147458"/>
            <a:ext cx="780474" cy="217051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8862290" y="2193637"/>
            <a:ext cx="942110" cy="226291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84727" y="2410691"/>
            <a:ext cx="3352800" cy="103447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Times New Roman" pitchFamily="18" charset="0"/>
              </a:rPr>
              <a:t>Требования к квалификации работников, установлены федеральными законами, иными нормативными правовыми актами Российской Федерации. ст. 195.3 ТК РФ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4800" y="3740728"/>
            <a:ext cx="3288145" cy="8774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Строгое соответствие с требованиями к квалификации 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1607127" y="3519056"/>
            <a:ext cx="729674" cy="18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821382" y="3269674"/>
            <a:ext cx="738910" cy="249381"/>
          </a:xfrm>
          <a:prstGeom prst="downArrow">
            <a:avLst>
              <a:gd name="adj1" fmla="val 50000"/>
              <a:gd name="adj2" fmla="val 48000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953162" y="3546763"/>
            <a:ext cx="2955637" cy="988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Уровень образования работника ниже </a:t>
            </a:r>
          </a:p>
        </p:txBody>
      </p:sp>
      <p:sp>
        <p:nvSpPr>
          <p:cNvPr id="26" name="Стрелка вниз 25"/>
          <p:cNvSpPr/>
          <p:nvPr/>
        </p:nvSpPr>
        <p:spPr>
          <a:xfrm>
            <a:off x="1727198" y="4645890"/>
            <a:ext cx="591129" cy="2216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12438" y="4959927"/>
            <a:ext cx="3519053" cy="8497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Дополнительная подготовка (если уровень образования работника ниже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)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888509" y="4849090"/>
            <a:ext cx="2013527" cy="951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Дополнительная подготовка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22894" y="4821382"/>
            <a:ext cx="1577788" cy="951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Аттестация</a:t>
            </a:r>
          </a:p>
        </p:txBody>
      </p:sp>
      <p:sp>
        <p:nvSpPr>
          <p:cNvPr id="30" name="Стрелка вниз 29"/>
          <p:cNvSpPr/>
          <p:nvPr/>
        </p:nvSpPr>
        <p:spPr>
          <a:xfrm>
            <a:off x="4618182" y="4627418"/>
            <a:ext cx="484632" cy="203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6400799" y="4608946"/>
            <a:ext cx="484632" cy="1939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503731" y="3370730"/>
            <a:ext cx="200782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Дополнительная подготовка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9975001" y="3380237"/>
            <a:ext cx="201352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Аттестация</a:t>
            </a:r>
          </a:p>
        </p:txBody>
      </p:sp>
      <p:sp>
        <p:nvSpPr>
          <p:cNvPr id="35" name="Стрелка углом вверх 34"/>
          <p:cNvSpPr/>
          <p:nvPr/>
        </p:nvSpPr>
        <p:spPr>
          <a:xfrm rot="5400000">
            <a:off x="4768192" y="3102819"/>
            <a:ext cx="850392" cy="6341364"/>
          </a:xfrm>
          <a:prstGeom prst="bentUpArrow">
            <a:avLst>
              <a:gd name="adj1" fmla="val 25000"/>
              <a:gd name="adj2" fmla="val 22549"/>
              <a:gd name="adj3" fmla="val 28676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" name="Стрелка углом вверх 36"/>
          <p:cNvSpPr/>
          <p:nvPr/>
        </p:nvSpPr>
        <p:spPr>
          <a:xfrm rot="5400000">
            <a:off x="6360620" y="4470246"/>
            <a:ext cx="535555" cy="3184473"/>
          </a:xfrm>
          <a:prstGeom prst="bentUpArrow">
            <a:avLst>
              <a:gd name="adj1" fmla="val 25000"/>
              <a:gd name="adj2" fmla="val 1663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7772400" y="5109882"/>
            <a:ext cx="34065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Стрелка влево 38"/>
          <p:cNvSpPr/>
          <p:nvPr/>
        </p:nvSpPr>
        <p:spPr>
          <a:xfrm>
            <a:off x="5907742" y="5082988"/>
            <a:ext cx="188259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8319247" y="3173505"/>
            <a:ext cx="484632" cy="215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Стрелка вниз 40"/>
          <p:cNvSpPr/>
          <p:nvPr/>
        </p:nvSpPr>
        <p:spPr>
          <a:xfrm>
            <a:off x="10578353" y="3191436"/>
            <a:ext cx="484632" cy="2241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2" name="Стрелка вниз 41"/>
          <p:cNvSpPr/>
          <p:nvPr/>
        </p:nvSpPr>
        <p:spPr>
          <a:xfrm>
            <a:off x="8579224" y="4320988"/>
            <a:ext cx="645458" cy="466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Стрелка вниз 42"/>
          <p:cNvSpPr/>
          <p:nvPr/>
        </p:nvSpPr>
        <p:spPr>
          <a:xfrm>
            <a:off x="10569389" y="4338917"/>
            <a:ext cx="654424" cy="376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4" name="Стрелка влево 43"/>
          <p:cNvSpPr/>
          <p:nvPr/>
        </p:nvSpPr>
        <p:spPr>
          <a:xfrm>
            <a:off x="9583271" y="3603811"/>
            <a:ext cx="331693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E480-5C73-46E0-8641-7D65DD22AC16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70549958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6808" y="1421598"/>
            <a:ext cx="109728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Справочник профессий утвержден приказом  Минтруда России от 2 ноября 2015 г. № 832 ( в редакции приказа Минтруда России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531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 10 февраля 2016 г. № 46) – включает 1620 профессий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Список 50 наиболее востребованных на рынке труда, новых и перспективных профессий, требующих среднего профессионального образования,  утвержден приказом Минтруда России  от 2 ноября 2015 г. № 831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Справочник содержит краткое описание профессии, требования к образованию, информацию о взаимосвязи с ОКЗ и ОКПДТР, наличии профессионального стандарта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195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Информация  о профессиях  будет  применяться  для разработки новых и актуализации принятых профессиональных стандартов, образовательных стандартов и программ обучения, внедрения современной системы подготовки кадров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Справочник востребованных и перспективных профессий </a:t>
            </a:r>
          </a:p>
        </p:txBody>
      </p:sp>
    </p:spTree>
    <p:extLst>
      <p:ext uri="{BB962C8B-B14F-4D97-AF65-F5344CB8AC3E}">
        <p14:creationId xmlns:p14="http://schemas.microsoft.com/office/powerpoint/2010/main" val="640943134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93964" y="168106"/>
            <a:ext cx="11561637" cy="70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algn="ctr" eaLnBrk="0" hangingPunct="0"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Дальнейшая работа над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Справочником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востребованных и перспективных профессий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966888" y="1057001"/>
            <a:ext cx="967639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sng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2016 г.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55600" indent="-268288" algn="just">
              <a:buFont typeface="Arial" pitchFamily="34" charset="0"/>
              <a:buChar char="•"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внесение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изменений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Закон Российской Федерации «О занятости населения в Российской Федерации» в части определения порядка формирования и применения Справочника, а также подготовка нормативно-методических документов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создание и поддержка информационно-справочного ресурса по перспективным 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 востребованным профессиям </a:t>
            </a:r>
          </a:p>
          <a:p>
            <a:pPr marL="342900" lvl="0" indent="-342900"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создание и поддержка программно-методического обеспечения для проведения отраслевого и регионального анкетирования по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востребованным и перспективным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профессиям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организация отраслевого и регионального анкетирования  работодателей, органов власти, других заинтересованных организаций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12887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456" y="374110"/>
            <a:ext cx="11268000" cy="648061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Реестр профессиональных стандартов</a:t>
            </a:r>
            <a:br>
              <a:rPr lang="ru-RU" sz="3100" b="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943276"/>
            <a:ext cx="10515600" cy="523368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Минтруд России ведет Реестр профессиональных стандартов (перечень видов профессиональной деятельности), который размещается на сайтах программно-аппаратного комплекса «Профессиональные стандарты» (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2"/>
              </a:rPr>
              <a:t>http://profstandart.rosmintrud.ru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и  Научно-методического центра системы профессиональных квалификаций ФГБУ "Научно-исследовательский институт труда и социального страхования" Минтруда России (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3"/>
              </a:rPr>
              <a:t>http://vet-bc.ru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На этих же ресурсах размещается вся информация о профессиональных стандартах, в том числе о разрабатываемых и планируемых к разработке.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Изменения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профстандарты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вносятся,  как  и  в  другие нормативные акты, при наличии обоснованных  предложений либо соответствующих изменений  в законодательстве Российской Федерации. Внесение изменений осуществляется в том же порядке как разработка и утверждение в соответствии с постановлением Правительства Российской Федерации от 22 января 2013 г. № 23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Профессиональные стандарты, утвержденные приказами Минтруда России, размещаются в справочных системах правовой информации.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2881" y="621991"/>
          <a:ext cx="11752445" cy="6143322"/>
        </p:xfrm>
        <a:graphic>
          <a:graphicData uri="http://schemas.openxmlformats.org/drawingml/2006/table">
            <a:tbl>
              <a:tblPr/>
              <a:tblGrid>
                <a:gridCol w="606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0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7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8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60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0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82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1020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п/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Регистрационный номер  профессионального стандарта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Код профессионального стандарта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 профессиональной деятельности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Вид профессиональной деятельности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профессионального стандарта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Приказ Минтруда России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Регистрационный номер   Минюста России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Дата введения в действие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номер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дата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номер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дата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2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13.001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Сельское хозяйство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технического сопровождения производственных процессов в сельском хозяйстве 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Специалист в области механизации сельского хозяйства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340н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21.05.2014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32609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06.06.2014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31.10.2014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13.002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Сельское хозяйство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Производство продукции птицеводства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Птицевод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342н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21.05.2014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32587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05.06.2014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12.09.2014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7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13.003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Сельское хозяйство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Производство продукции животноводства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Животновод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325н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19.05.2014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32592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05.06.2014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03.10.2014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0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13.004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Сельское хозяйство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Выполнение доильных работ и первичной обработки молока с использованием специализированного оборудования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Оператор машинного доения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324н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19.05.2014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33040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10.07.2014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31.10.2014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9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13.005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Сельское хозяйство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Эксплуатация мелиоративных объектов и реализация природоохранных мероприятий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Специалист по агромелиорации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341н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21.05.2014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32594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05.06.2014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03.10.2014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8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13.006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Сельское хозяйство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Эксплуатация тракторов, комбайнов и сельскохозяйственных машин в условиях сельскохозяйственного производства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Тракторист-машинист сельскохозяйственного производства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362н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04.06.2014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32956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03.07.2014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17.10.2014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80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13.007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Сельское хозяйство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Предоставление услуг по искусственному осеменению животных и птиц с использованием различных методов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Оператор по искусственному осеменению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358н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04.06.2014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32944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03.07.2014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17.10.2014</a:t>
                      </a:r>
                    </a:p>
                  </a:txBody>
                  <a:tcPr marL="2585" marR="2585" marT="25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8758" y="192505"/>
            <a:ext cx="11473314" cy="452389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Реестр профессиональных стандартов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Профессиональные стандарты в области сельского хозяйства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38200" y="1212783"/>
            <a:ext cx="5254592" cy="4964180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Специалист в области механизации сельского хозяйства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Птицевод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Животновод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Оператор машинного доения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Специалист по агромелиорации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Тракторист-машинист сельскохозяйственного производства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Оператор по искусственному осеменению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Овощевод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Полевод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Оператор животноводческих комплексов и механизированных ферм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6602931" y="1174282"/>
            <a:ext cx="5390147" cy="4954555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Обработчик шкур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Ветеринарный врач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Садовод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Пчеловод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Специалист в области декоративного садоводства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Слесарь по ремонту сельскохозяйственных машин и оборудования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Агроном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Специалист по эксплуатации мелиоративных систем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Ветеринарный фельдшер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sz="3200" dirty="0">
                <a:solidFill>
                  <a:srgbClr val="05315C"/>
                </a:solidFill>
                <a:latin typeface="Times New Roman" pitchFamily="18" charset="0"/>
                <a:cs typeface="Times New Roman" pitchFamily="18" charset="0"/>
              </a:rPr>
              <a:t>Селекционер по племенному животноводству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3815</Words>
  <Application>Microsoft Office PowerPoint</Application>
  <PresentationFormat>Широкоэкранный</PresentationFormat>
  <Paragraphs>634</Paragraphs>
  <Slides>43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43</vt:i4>
      </vt:variant>
    </vt:vector>
  </HeadingPairs>
  <TitlesOfParts>
    <vt:vector size="55" baseType="lpstr">
      <vt:lpstr>Arial</vt:lpstr>
      <vt:lpstr>Arial Black</vt:lpstr>
      <vt:lpstr>Arial Narrow</vt:lpstr>
      <vt:lpstr>Calibri</vt:lpstr>
      <vt:lpstr>Calibri Light</vt:lpstr>
      <vt:lpstr>Helios</vt:lpstr>
      <vt:lpstr>Lucida Sans Unicode</vt:lpstr>
      <vt:lpstr>Tahoma</vt:lpstr>
      <vt:lpstr>Times New Roman</vt:lpstr>
      <vt:lpstr>Wingdings</vt:lpstr>
      <vt:lpstr>Тема Office</vt:lpstr>
      <vt:lpstr>12_Тема Office</vt:lpstr>
      <vt:lpstr>Презентация PowerPoint</vt:lpstr>
      <vt:lpstr> Дополнительная информация о разработке и применении  профессиональных стандартов, национальной системе квалификаций </vt:lpstr>
      <vt:lpstr>Презентация PowerPoint</vt:lpstr>
      <vt:lpstr>Презентация PowerPoint</vt:lpstr>
      <vt:lpstr>Справочник востребованных и перспективных профессий </vt:lpstr>
      <vt:lpstr>Презентация PowerPoint</vt:lpstr>
      <vt:lpstr> Реестр профессиональных стандартов </vt:lpstr>
      <vt:lpstr>Реестр профессиональных стандартов</vt:lpstr>
      <vt:lpstr>Профессиональные стандарты в области сельского хозяйства</vt:lpstr>
      <vt:lpstr>Презентация PowerPoint</vt:lpstr>
      <vt:lpstr>Национальный совет при Президенте Российской Федерации  по профессиональным квалификациям (НСПК)</vt:lpstr>
      <vt:lpstr>Презентация PowerPoint</vt:lpstr>
      <vt:lpstr>Рабочая группа по профессиональным стандартам</vt:lpstr>
      <vt:lpstr>Презентация PowerPoint</vt:lpstr>
      <vt:lpstr> Основные понятия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Направления применения профессиональных стандартов</vt:lpstr>
      <vt:lpstr>Презентация PowerPoint</vt:lpstr>
      <vt:lpstr>Презентация PowerPoint</vt:lpstr>
      <vt:lpstr>Структура независимой оценки квалификаций  (законопроекты «О независимой оценке квалификаций» , «О внесении изменений в Трудовой кодекс Российской Федерации в связи с принятием ФЗ «О независимой оценке квалификаций»  и «О внесении изменений в Налоговый кодекс РФ в связи  принятием ФЗ «О независимой оценке квалификаций» )</vt:lpstr>
      <vt:lpstr>Презентация PowerPoint</vt:lpstr>
      <vt:lpstr> Направления применения профессиональных стандартов работодателями </vt:lpstr>
      <vt:lpstr>Обязательность применения профессиональных стандартов</vt:lpstr>
      <vt:lpstr>Профессиональные стандарты обязательны к применению</vt:lpstr>
      <vt:lpstr>Разъяснения Минтруда России</vt:lpstr>
      <vt:lpstr>Разъяснения Минтруда России</vt:lpstr>
      <vt:lpstr>Разъяснения Минтруда России</vt:lpstr>
      <vt:lpstr>Разъяснения Минтруда России</vt:lpstr>
      <vt:lpstr>Разъяснения Минтруда России</vt:lpstr>
      <vt:lpstr>Профессиональные стандарты как современный методический инструмент кадровой политики организации</vt:lpstr>
      <vt:lpstr>Определение трудовой функции и должностных обязанностей работника</vt:lpstr>
      <vt:lpstr>Дополнительная подготовка работников</vt:lpstr>
      <vt:lpstr>Аттестация работников</vt:lpstr>
      <vt:lpstr>Рекомендуемые мероприятия в план-график внедрения профессиональных стандартов</vt:lpstr>
      <vt:lpstr>Этапы применения профессиональных стандартов</vt:lpstr>
      <vt:lpstr>Применение профессиональных стандартов</vt:lpstr>
      <vt:lpstr>Применение профессиональных стандартов</vt:lpstr>
      <vt:lpstr>Применение профессиональных стандартов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Тармин Виктор Анатольевич</dc:creator>
  <cp:lastModifiedBy>Ирина Волошина</cp:lastModifiedBy>
  <cp:revision>163</cp:revision>
  <dcterms:created xsi:type="dcterms:W3CDTF">2016-03-25T08:20:37Z</dcterms:created>
  <dcterms:modified xsi:type="dcterms:W3CDTF">2016-06-28T05:51:35Z</dcterms:modified>
</cp:coreProperties>
</file>